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0" r:id="rId3"/>
    <p:sldId id="267" r:id="rId4"/>
    <p:sldId id="257" r:id="rId5"/>
    <p:sldId id="258" r:id="rId6"/>
    <p:sldId id="269" r:id="rId7"/>
    <p:sldId id="259" r:id="rId8"/>
    <p:sldId id="270" r:id="rId9"/>
    <p:sldId id="271" r:id="rId10"/>
    <p:sldId id="262"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3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691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249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705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5583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1332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4991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1055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021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2070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687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6304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330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480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464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80452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8/21/2020</a:t>
            </a:fld>
            <a:endParaRPr lang="en-US" dirty="0"/>
          </a:p>
        </p:txBody>
      </p:sp>
    </p:spTree>
    <p:extLst>
      <p:ext uri="{BB962C8B-B14F-4D97-AF65-F5344CB8AC3E}">
        <p14:creationId xmlns:p14="http://schemas.microsoft.com/office/powerpoint/2010/main" val="120320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8/21/2020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947158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117A-8D75-4C2E-80EE-25234E5607E8}"/>
              </a:ext>
            </a:extLst>
          </p:cNvPr>
          <p:cNvSpPr>
            <a:spLocks noGrp="1"/>
          </p:cNvSpPr>
          <p:nvPr>
            <p:ph type="ctrTitle"/>
          </p:nvPr>
        </p:nvSpPr>
        <p:spPr>
          <a:xfrm>
            <a:off x="690879" y="1120792"/>
            <a:ext cx="9486053" cy="2902756"/>
          </a:xfrm>
        </p:spPr>
        <p:txBody>
          <a:bodyPr/>
          <a:lstStyle/>
          <a:p>
            <a:pPr algn="ctr"/>
            <a:r>
              <a:rPr lang="en-US" sz="12200" dirty="0">
                <a:solidFill>
                  <a:schemeClr val="tx1"/>
                </a:solidFill>
                <a:latin typeface="Arial" panose="020B0604020202020204" pitchFamily="34" charset="0"/>
                <a:cs typeface="Arial" panose="020B0604020202020204" pitchFamily="34" charset="0"/>
              </a:rPr>
              <a:t>WINTER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554" y="4640337"/>
            <a:ext cx="3108797" cy="957656"/>
          </a:xfrm>
          <a:prstGeom prst="rect">
            <a:avLst/>
          </a:prstGeom>
        </p:spPr>
      </p:pic>
    </p:spTree>
    <p:extLst>
      <p:ext uri="{BB962C8B-B14F-4D97-AF65-F5344CB8AC3E}">
        <p14:creationId xmlns:p14="http://schemas.microsoft.com/office/powerpoint/2010/main" val="374300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05601E-92AB-4CAA-8C9E-EE6C0FF72B2C}"/>
              </a:ext>
            </a:extLst>
          </p:cNvPr>
          <p:cNvSpPr txBox="1"/>
          <p:nvPr/>
        </p:nvSpPr>
        <p:spPr>
          <a:xfrm>
            <a:off x="217116" y="195960"/>
            <a:ext cx="11591061" cy="1320800"/>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2400" b="1" dirty="0">
                <a:solidFill>
                  <a:schemeClr val="accent1">
                    <a:lumMod val="75000"/>
                  </a:schemeClr>
                </a:solidFill>
                <a:latin typeface="Arial" panose="020B0604020202020204" pitchFamily="34" charset="0"/>
                <a:ea typeface="+mj-ea"/>
                <a:cs typeface="Arial" panose="020B0604020202020204" pitchFamily="34" charset="0"/>
              </a:rPr>
              <a:t>GALLS: </a:t>
            </a:r>
            <a:r>
              <a:rPr lang="en-US" sz="2000" dirty="0">
                <a:latin typeface="Arial" panose="020B0604020202020204" pitchFamily="34" charset="0"/>
                <a:ea typeface="+mj-ea"/>
                <a:cs typeface="Arial" panose="020B0604020202020204" pitchFamily="34" charset="0"/>
              </a:rPr>
              <a:t>swollen plant tissue created by insect activity, which protects the eggs or larva from predators and cold temperatures, and provides food for the organism growing inside.</a:t>
            </a:r>
          </a:p>
        </p:txBody>
      </p:sp>
      <p:sp>
        <p:nvSpPr>
          <p:cNvPr id="7" name="TextBox 6">
            <a:extLst>
              <a:ext uri="{FF2B5EF4-FFF2-40B4-BE49-F238E27FC236}">
                <a16:creationId xmlns:a16="http://schemas.microsoft.com/office/drawing/2014/main" id="{EDBD9FEA-ED2D-4948-BB40-B92049C96BF2}"/>
              </a:ext>
            </a:extLst>
          </p:cNvPr>
          <p:cNvSpPr txBox="1"/>
          <p:nvPr/>
        </p:nvSpPr>
        <p:spPr>
          <a:xfrm>
            <a:off x="6313117" y="1010293"/>
            <a:ext cx="5878883" cy="3597395"/>
          </a:xfrm>
          <a:prstGeom prst="rect">
            <a:avLst/>
          </a:prstGeom>
        </p:spPr>
        <p:txBody>
          <a:bodyPr vert="horz" lIns="91440" tIns="45720" rIns="91440" bIns="45720" rtlCol="0">
            <a:normAutofit/>
          </a:bodyPr>
          <a:lstStyle/>
          <a:p>
            <a:pPr>
              <a:lnSpc>
                <a:spcPct val="90000"/>
              </a:lnSpc>
              <a:spcBef>
                <a:spcPts val="1000"/>
              </a:spcBef>
              <a:buClr>
                <a:schemeClr val="accent6">
                  <a:lumMod val="75000"/>
                </a:schemeClr>
              </a:buClr>
              <a:buSzPct val="60000"/>
              <a:buFont typeface="Wingdings 3" charset="2"/>
              <a:buChar char=""/>
            </a:pPr>
            <a:r>
              <a:rPr lang="en-US" sz="2000" b="1" dirty="0">
                <a:solidFill>
                  <a:schemeClr val="tx1">
                    <a:lumMod val="75000"/>
                    <a:lumOff val="25000"/>
                  </a:schemeClr>
                </a:solidFill>
                <a:latin typeface="Arial" panose="020B0604020202020204" pitchFamily="34" charset="0"/>
                <a:cs typeface="Arial" panose="020B0604020202020204" pitchFamily="34" charset="0"/>
              </a:rPr>
              <a:t>Goldenrod Fly Gall</a:t>
            </a:r>
            <a:r>
              <a:rPr lang="en-US" dirty="0">
                <a:solidFill>
                  <a:schemeClr val="tx1">
                    <a:lumMod val="75000"/>
                    <a:lumOff val="25000"/>
                  </a:schemeClr>
                </a:solidFill>
                <a:latin typeface="Arial" panose="020B0604020202020204" pitchFamily="34" charset="0"/>
                <a:cs typeface="Arial" panose="020B0604020202020204" pitchFamily="34" charset="0"/>
              </a:rPr>
              <a:t>: the female fly lays eggs in the stem of the goldenrod plant. When the eggs hatch, the larva begin feeding and their saliva encourages the growth of the gall.</a:t>
            </a:r>
          </a:p>
          <a:p>
            <a:pPr>
              <a:lnSpc>
                <a:spcPct val="90000"/>
              </a:lnSpc>
              <a:spcBef>
                <a:spcPts val="1000"/>
              </a:spcBef>
              <a:buClr>
                <a:schemeClr val="accent6">
                  <a:lumMod val="75000"/>
                </a:schemeClr>
              </a:buClr>
              <a:buSzPct val="80000"/>
              <a:buFont typeface="Wingdings 3"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Before winter, the larva excavates a tunnel through the gall, leaving only the outer layer intact. In the spring, the fly emerges as a mature adult.</a:t>
            </a:r>
          </a:p>
        </p:txBody>
      </p:sp>
      <p:pic>
        <p:nvPicPr>
          <p:cNvPr id="8200" name="Picture 8" descr="Willow Pinecone Gall Midge (Rabdophaga strobiloides ) on willow ...">
            <a:extLst>
              <a:ext uri="{FF2B5EF4-FFF2-40B4-BE49-F238E27FC236}">
                <a16:creationId xmlns:a16="http://schemas.microsoft.com/office/drawing/2014/main" id="{9D1313D5-C7B5-4655-9366-CC65C3AD1A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51" r="22270" b="-3"/>
          <a:stretch/>
        </p:blipFill>
        <p:spPr bwMode="auto">
          <a:xfrm>
            <a:off x="158705" y="2837460"/>
            <a:ext cx="2239494" cy="313266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2010-03-06 Ryerson Conservation Area 3">
            <a:extLst>
              <a:ext uri="{FF2B5EF4-FFF2-40B4-BE49-F238E27FC236}">
                <a16:creationId xmlns:a16="http://schemas.microsoft.com/office/drawing/2014/main" id="{D6423DF5-2A9A-4C42-8685-8FE43C7B9F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69" r="14308" b="-1"/>
          <a:stretch/>
        </p:blipFill>
        <p:spPr bwMode="auto">
          <a:xfrm>
            <a:off x="6568091" y="3183465"/>
            <a:ext cx="2212974" cy="308545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Willow Pine Cone gall larva">
            <a:extLst>
              <a:ext uri="{FF2B5EF4-FFF2-40B4-BE49-F238E27FC236}">
                <a16:creationId xmlns:a16="http://schemas.microsoft.com/office/drawing/2014/main" id="{0736521C-EC5F-4606-9572-F89BA100EE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49" r="16196" b="-5"/>
          <a:stretch/>
        </p:blipFill>
        <p:spPr bwMode="auto">
          <a:xfrm>
            <a:off x="2849236" y="2837460"/>
            <a:ext cx="2247745" cy="313266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Goldenrod Gall | Nature Watch">
            <a:extLst>
              <a:ext uri="{FF2B5EF4-FFF2-40B4-BE49-F238E27FC236}">
                <a16:creationId xmlns:a16="http://schemas.microsoft.com/office/drawing/2014/main" id="{A871D17A-8B6A-4BD5-889B-320EE4F3A7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837"/>
          <a:stretch/>
        </p:blipFill>
        <p:spPr bwMode="auto">
          <a:xfrm>
            <a:off x="9266873" y="3183465"/>
            <a:ext cx="2212974" cy="30723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1ECDCD7-8362-490C-8176-E21B0351A251}"/>
              </a:ext>
            </a:extLst>
          </p:cNvPr>
          <p:cNvSpPr txBox="1"/>
          <p:nvPr/>
        </p:nvSpPr>
        <p:spPr>
          <a:xfrm>
            <a:off x="217117" y="1010293"/>
            <a:ext cx="5878883" cy="1827167"/>
          </a:xfrm>
          <a:prstGeom prst="rect">
            <a:avLst/>
          </a:prstGeom>
          <a:noFill/>
        </p:spPr>
        <p:txBody>
          <a:bodyPr wrap="square" rtlCol="0">
            <a:spAutoFit/>
          </a:bodyPr>
          <a:lstStyle/>
          <a:p>
            <a:pPr indent="-342900">
              <a:lnSpc>
                <a:spcPct val="90000"/>
              </a:lnSpc>
              <a:spcBef>
                <a:spcPts val="1000"/>
              </a:spcBef>
              <a:buClr>
                <a:schemeClr val="accent6">
                  <a:lumMod val="75000"/>
                </a:schemeClr>
              </a:buClr>
              <a:buSzPct val="60000"/>
              <a:buFont typeface="Wingdings 3" charset="2"/>
              <a:buChar char=""/>
            </a:pPr>
            <a:r>
              <a:rPr lang="en-US" sz="2000" b="1" dirty="0">
                <a:solidFill>
                  <a:schemeClr val="tx1">
                    <a:lumMod val="75000"/>
                    <a:lumOff val="25000"/>
                  </a:schemeClr>
                </a:solidFill>
                <a:latin typeface="Arial" panose="020B0604020202020204" pitchFamily="34" charset="0"/>
                <a:cs typeface="Arial" panose="020B0604020202020204" pitchFamily="34" charset="0"/>
              </a:rPr>
              <a:t>Pinecone Willow Gall</a:t>
            </a:r>
            <a:r>
              <a:rPr lang="en-US" dirty="0">
                <a:solidFill>
                  <a:schemeClr val="tx1">
                    <a:lumMod val="75000"/>
                    <a:lumOff val="25000"/>
                  </a:schemeClr>
                </a:solidFill>
                <a:latin typeface="Arial" panose="020B0604020202020204" pitchFamily="34" charset="0"/>
                <a:cs typeface="Arial" panose="020B0604020202020204" pitchFamily="34" charset="0"/>
              </a:rPr>
              <a:t>: These galls grow on the tips of willow twigs and resemble pinecones.</a:t>
            </a:r>
          </a:p>
          <a:p>
            <a:pPr indent="-342900">
              <a:lnSpc>
                <a:spcPct val="90000"/>
              </a:lnSpc>
              <a:spcBef>
                <a:spcPts val="1000"/>
              </a:spcBef>
              <a:buClr>
                <a:schemeClr val="accent6">
                  <a:lumMod val="75000"/>
                </a:schemeClr>
              </a:buClr>
              <a:buSzPct val="80000"/>
              <a:buFont typeface="Wingdings 3"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The gall is created as a reaction to chemicals released from the female midge that lays her eggs on the twig, as well as the larva’s saliva.</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04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3369-3DF6-43DB-A3C8-DFD5F8459A43}"/>
              </a:ext>
            </a:extLst>
          </p:cNvPr>
          <p:cNvSpPr>
            <a:spLocks noGrp="1"/>
          </p:cNvSpPr>
          <p:nvPr>
            <p:ph type="title"/>
          </p:nvPr>
        </p:nvSpPr>
        <p:spPr>
          <a:xfrm>
            <a:off x="677334" y="202053"/>
            <a:ext cx="8596668" cy="1320800"/>
          </a:xfrm>
        </p:spPr>
        <p:txBody>
          <a:bodyPr>
            <a:normAutofit/>
          </a:bodyPr>
          <a:lstStyle/>
          <a:p>
            <a:r>
              <a:rPr lang="en-US" sz="4000" dirty="0" smtClean="0">
                <a:solidFill>
                  <a:schemeClr val="tx1"/>
                </a:solidFill>
                <a:latin typeface="Arial" panose="020B0604020202020204" pitchFamily="34" charset="0"/>
                <a:cs typeface="Arial" panose="020B0604020202020204" pitchFamily="34" charset="0"/>
              </a:rPr>
              <a:t>CHIONOPHILES (SNOW LOVERS)</a:t>
            </a:r>
            <a:endParaRPr lang="en-US" sz="40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DCFAFB8-FA50-435F-81FB-FCDFEE13A885}"/>
              </a:ext>
            </a:extLst>
          </p:cNvPr>
          <p:cNvSpPr>
            <a:spLocks noGrp="1"/>
          </p:cNvSpPr>
          <p:nvPr>
            <p:ph idx="1"/>
          </p:nvPr>
        </p:nvSpPr>
        <p:spPr>
          <a:xfrm>
            <a:off x="426977" y="914348"/>
            <a:ext cx="10356795" cy="1217009"/>
          </a:xfrm>
        </p:spPr>
        <p:txBody>
          <a:bodyPr/>
          <a:lstStyle/>
          <a:p>
            <a:pPr>
              <a:buClr>
                <a:schemeClr val="accent6">
                  <a:lumMod val="75000"/>
                </a:schemeClr>
              </a:buClr>
            </a:pPr>
            <a:r>
              <a:rPr lang="en-US" sz="2400" dirty="0">
                <a:latin typeface="Arial" panose="020B0604020202020204" pitchFamily="34" charset="0"/>
                <a:cs typeface="Arial" panose="020B0604020202020204" pitchFamily="34" charset="0"/>
              </a:rPr>
              <a:t>Chionophiles are organisms that are well adapted to the snow and cold. Their adaptations tend to follow three scientific rules that allow them to conserve heat and camouflage, in winter habitats.</a:t>
            </a:r>
          </a:p>
        </p:txBody>
      </p:sp>
      <p:pic>
        <p:nvPicPr>
          <p:cNvPr id="10242" name="Picture 2" descr="Ermine | Wild America Wiki | Fandom">
            <a:extLst>
              <a:ext uri="{FF2B5EF4-FFF2-40B4-BE49-F238E27FC236}">
                <a16:creationId xmlns:a16="http://schemas.microsoft.com/office/drawing/2014/main" id="{14D95BB2-87EF-488C-80FC-D11692C15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57" y="2854123"/>
            <a:ext cx="3369799" cy="2262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6D90574-CDF3-49EA-BD18-CD60C8E4FAEB}"/>
              </a:ext>
            </a:extLst>
          </p:cNvPr>
          <p:cNvSpPr/>
          <p:nvPr/>
        </p:nvSpPr>
        <p:spPr>
          <a:xfrm>
            <a:off x="522870" y="2388338"/>
            <a:ext cx="3221972" cy="400110"/>
          </a:xfrm>
          <a:prstGeom prst="rect">
            <a:avLst/>
          </a:prstGeom>
        </p:spPr>
        <p:txBody>
          <a:bodyPr wrap="none">
            <a:spAutoFit/>
          </a:bodyPr>
          <a:lstStyle/>
          <a:p>
            <a:pPr algn="ctr"/>
            <a:r>
              <a:rPr lang="en-US" sz="2000" b="1" dirty="0">
                <a:latin typeface="Arial" panose="020B0604020202020204" pitchFamily="34" charset="0"/>
                <a:cs typeface="Arial" panose="020B0604020202020204" pitchFamily="34" charset="0"/>
              </a:rPr>
              <a:t>Allen’s rule</a:t>
            </a:r>
            <a:r>
              <a:rPr lang="en-US" sz="2000" dirty="0">
                <a:latin typeface="Arial" panose="020B0604020202020204" pitchFamily="34" charset="0"/>
                <a:cs typeface="Arial" panose="020B0604020202020204" pitchFamily="34" charset="0"/>
              </a:rPr>
              <a:t>: shorter limbs</a:t>
            </a:r>
          </a:p>
        </p:txBody>
      </p:sp>
      <p:sp>
        <p:nvSpPr>
          <p:cNvPr id="5" name="Rectangle 4">
            <a:extLst>
              <a:ext uri="{FF2B5EF4-FFF2-40B4-BE49-F238E27FC236}">
                <a16:creationId xmlns:a16="http://schemas.microsoft.com/office/drawing/2014/main" id="{DF06ED9B-27D0-44B0-95E0-E9EE0E251062}"/>
              </a:ext>
            </a:extLst>
          </p:cNvPr>
          <p:cNvSpPr/>
          <p:nvPr/>
        </p:nvSpPr>
        <p:spPr>
          <a:xfrm>
            <a:off x="8283792" y="2467947"/>
            <a:ext cx="3335785" cy="400110"/>
          </a:xfrm>
          <a:prstGeom prst="rect">
            <a:avLst/>
          </a:prstGeom>
        </p:spPr>
        <p:txBody>
          <a:bodyPr wrap="none">
            <a:spAutoFit/>
          </a:bodyPr>
          <a:lstStyle/>
          <a:p>
            <a:pPr algn="ctr"/>
            <a:r>
              <a:rPr lang="en-US" sz="2000" b="1" dirty="0">
                <a:latin typeface="Arial" panose="020B0604020202020204" pitchFamily="34" charset="0"/>
                <a:cs typeface="Arial" panose="020B0604020202020204" pitchFamily="34" charset="0"/>
              </a:rPr>
              <a:t>Gloger’s rule: </a:t>
            </a:r>
            <a:r>
              <a:rPr lang="en-US" sz="2000" dirty="0">
                <a:latin typeface="Arial" panose="020B0604020202020204" pitchFamily="34" charset="0"/>
                <a:cs typeface="Arial" panose="020B0604020202020204" pitchFamily="34" charset="0"/>
              </a:rPr>
              <a:t>light colored</a:t>
            </a:r>
          </a:p>
        </p:txBody>
      </p:sp>
      <p:pic>
        <p:nvPicPr>
          <p:cNvPr id="10246" name="Picture 6" descr="IMG_2527">
            <a:extLst>
              <a:ext uri="{FF2B5EF4-FFF2-40B4-BE49-F238E27FC236}">
                <a16:creationId xmlns:a16="http://schemas.microsoft.com/office/drawing/2014/main" id="{B8806B84-85A2-4E24-8F2B-BA3E3E154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229" y="2807844"/>
            <a:ext cx="3141423" cy="31414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AB42E0F-365E-411D-87EA-3A2C05A1EDE4}"/>
              </a:ext>
            </a:extLst>
          </p:cNvPr>
          <p:cNvSpPr/>
          <p:nvPr/>
        </p:nvSpPr>
        <p:spPr>
          <a:xfrm>
            <a:off x="4270163" y="2143994"/>
            <a:ext cx="3434078"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Bergmann’s rule</a:t>
            </a:r>
            <a:r>
              <a:rPr lang="en-US" sz="2000" dirty="0">
                <a:latin typeface="Arial" panose="020B0604020202020204" pitchFamily="34" charset="0"/>
                <a:cs typeface="Arial" panose="020B0604020202020204" pitchFamily="34" charset="0"/>
              </a:rPr>
              <a:t>: thicker, reduced surface area</a:t>
            </a:r>
          </a:p>
        </p:txBody>
      </p:sp>
      <p:sp>
        <p:nvSpPr>
          <p:cNvPr id="7" name="TextBox 6">
            <a:extLst>
              <a:ext uri="{FF2B5EF4-FFF2-40B4-BE49-F238E27FC236}">
                <a16:creationId xmlns:a16="http://schemas.microsoft.com/office/drawing/2014/main" id="{F2F51AA3-8C1F-4A7F-9ACE-9409AD1E7DB5}"/>
              </a:ext>
            </a:extLst>
          </p:cNvPr>
          <p:cNvSpPr txBox="1"/>
          <p:nvPr/>
        </p:nvSpPr>
        <p:spPr>
          <a:xfrm>
            <a:off x="212263" y="5138839"/>
            <a:ext cx="3843186"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Ermine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Mustella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erminia</a:t>
            </a:r>
            <a:r>
              <a:rPr lang="en-US" sz="2000"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82BC5FF5-5D04-4B19-9A87-B7C8D3438831}"/>
              </a:ext>
            </a:extLst>
          </p:cNvPr>
          <p:cNvSpPr txBox="1"/>
          <p:nvPr/>
        </p:nvSpPr>
        <p:spPr>
          <a:xfrm>
            <a:off x="7856432" y="5338894"/>
            <a:ext cx="4123898"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Jackrabbit</a:t>
            </a:r>
            <a:r>
              <a:rPr lang="en-US" sz="2000" dirty="0">
                <a:latin typeface="Arial" panose="020B0604020202020204" pitchFamily="34" charset="0"/>
                <a:cs typeface="Arial" panose="020B0604020202020204" pitchFamily="34" charset="0"/>
              </a:rPr>
              <a:t>, (Lepus </a:t>
            </a:r>
            <a:r>
              <a:rPr lang="en-US" sz="2000" dirty="0" err="1">
                <a:latin typeface="Arial" panose="020B0604020202020204" pitchFamily="34" charset="0"/>
                <a:cs typeface="Arial" panose="020B0604020202020204" pitchFamily="34" charset="0"/>
              </a:rPr>
              <a:t>townsendi</a:t>
            </a:r>
            <a:r>
              <a:rPr lang="en-US" sz="2000" dirty="0">
                <a:latin typeface="Arial" panose="020B0604020202020204" pitchFamily="34" charset="0"/>
                <a:cs typeface="Arial" panose="020B0604020202020204" pitchFamily="34" charset="0"/>
              </a:rPr>
              <a:t>)</a:t>
            </a:r>
          </a:p>
        </p:txBody>
      </p:sp>
      <p:pic>
        <p:nvPicPr>
          <p:cNvPr id="10248" name="Picture 8" descr="White-tailed Jack Rabbit (Lepus townsendii) hopping in winter coat ...">
            <a:extLst>
              <a:ext uri="{FF2B5EF4-FFF2-40B4-BE49-F238E27FC236}">
                <a16:creationId xmlns:a16="http://schemas.microsoft.com/office/drawing/2014/main" id="{D7159186-C22A-4BF5-B04C-FD60074B5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6866" y="2888570"/>
            <a:ext cx="3669639" cy="24419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A9A9CD-A443-43FA-8DC1-DA5D68351FF2}"/>
              </a:ext>
            </a:extLst>
          </p:cNvPr>
          <p:cNvSpPr txBox="1"/>
          <p:nvPr/>
        </p:nvSpPr>
        <p:spPr>
          <a:xfrm>
            <a:off x="3744842" y="5983198"/>
            <a:ext cx="4471553"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Black Capped Chickadee</a:t>
            </a:r>
            <a:r>
              <a:rPr lang="en-US" sz="2000" dirty="0" smtClean="0">
                <a:latin typeface="Arial" panose="020B0604020202020204" pitchFamily="34" charset="0"/>
                <a:cs typeface="Arial" panose="020B0604020202020204" pitchFamily="34" charset="0"/>
              </a:rPr>
              <a:t>,</a:t>
            </a:r>
          </a:p>
          <a:p>
            <a:pPr algn="ctr"/>
            <a:r>
              <a:rPr lang="en-US" sz="2000" dirty="0" smtClean="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Poecile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atricapillus</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76942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F3F1-641D-4918-9853-F6F484712DCF}"/>
              </a:ext>
            </a:extLst>
          </p:cNvPr>
          <p:cNvSpPr>
            <a:spLocks noGrp="1"/>
          </p:cNvSpPr>
          <p:nvPr>
            <p:ph type="title"/>
          </p:nvPr>
        </p:nvSpPr>
        <p:spPr>
          <a:xfrm>
            <a:off x="347497" y="180498"/>
            <a:ext cx="10774998" cy="1320800"/>
          </a:xfrm>
        </p:spPr>
        <p:txBody>
          <a:bodyPr>
            <a:normAutofit/>
          </a:bodyPr>
          <a:lstStyle/>
          <a:p>
            <a:r>
              <a:rPr lang="en-US" sz="4000" dirty="0" smtClean="0">
                <a:solidFill>
                  <a:schemeClr val="tx1"/>
                </a:solidFill>
                <a:latin typeface="Arial" panose="020B0604020202020204" pitchFamily="34" charset="0"/>
                <a:cs typeface="Arial" panose="020B0604020202020204" pitchFamily="34" charset="0"/>
              </a:rPr>
              <a:t>CHIONEUPHORES (SNOW TOLERATORS)</a:t>
            </a:r>
            <a:endParaRPr lang="en-US" sz="40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4793F1-7C7F-49FD-A861-64ACB2C7485A}"/>
              </a:ext>
            </a:extLst>
          </p:cNvPr>
          <p:cNvSpPr>
            <a:spLocks noGrp="1"/>
          </p:cNvSpPr>
          <p:nvPr>
            <p:ph idx="1"/>
          </p:nvPr>
        </p:nvSpPr>
        <p:spPr>
          <a:xfrm>
            <a:off x="347497" y="906947"/>
            <a:ext cx="9256342" cy="828355"/>
          </a:xfrm>
        </p:spPr>
        <p:txBody>
          <a:bodyPr/>
          <a:lstStyle/>
          <a:p>
            <a:pPr>
              <a:buClr>
                <a:schemeClr val="accent6">
                  <a:lumMod val="75000"/>
                </a:schemeClr>
              </a:buClr>
            </a:pPr>
            <a:r>
              <a:rPr lang="en-US" dirty="0">
                <a:solidFill>
                  <a:schemeClr val="tx1"/>
                </a:solidFill>
                <a:latin typeface="Arial" panose="020B0604020202020204" pitchFamily="34" charset="0"/>
                <a:cs typeface="Arial" panose="020B0604020202020204" pitchFamily="34" charset="0"/>
              </a:rPr>
              <a:t>Some animals stay in winter climates, but lack the adaptations to thrive. They change their behaviors, but struggle when conditions become harsh.</a:t>
            </a:r>
          </a:p>
        </p:txBody>
      </p:sp>
      <p:pic>
        <p:nvPicPr>
          <p:cNvPr id="2050" name="Picture 2" descr="red-fox">
            <a:extLst>
              <a:ext uri="{FF2B5EF4-FFF2-40B4-BE49-F238E27FC236}">
                <a16:creationId xmlns:a16="http://schemas.microsoft.com/office/drawing/2014/main" id="{14F19889-1013-4CC2-9CAF-08FFDDB3F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97" y="1922124"/>
            <a:ext cx="3586912" cy="27909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A4480B5-51F5-4D0F-9625-592C86A11999}"/>
              </a:ext>
            </a:extLst>
          </p:cNvPr>
          <p:cNvSpPr/>
          <p:nvPr/>
        </p:nvSpPr>
        <p:spPr>
          <a:xfrm>
            <a:off x="-907047" y="4733498"/>
            <a:ext cx="6096000" cy="707886"/>
          </a:xfrm>
          <a:prstGeom prst="rect">
            <a:avLst/>
          </a:prstGeom>
        </p:spPr>
        <p:txBody>
          <a:bodyPr>
            <a:spAutoFit/>
          </a:bodyPr>
          <a:lstStyle/>
          <a:p>
            <a:pPr algn="ctr" fontAlgn="base"/>
            <a:r>
              <a:rPr lang="en-US" sz="2000" b="1" dirty="0" smtClean="0">
                <a:latin typeface="Arial" panose="020B0604020202020204" pitchFamily="34" charset="0"/>
                <a:cs typeface="Arial" panose="020B0604020202020204" pitchFamily="34" charset="0"/>
              </a:rPr>
              <a:t>Red Fox</a:t>
            </a:r>
          </a:p>
          <a:p>
            <a:pPr algn="ctr" fontAlgn="base"/>
            <a:r>
              <a:rPr lang="en-US" sz="2000" dirty="0" smtClean="0">
                <a:latin typeface="Arial" panose="020B0604020202020204" pitchFamily="34" charset="0"/>
                <a:cs typeface="Arial" panose="020B0604020202020204" pitchFamily="34" charset="0"/>
              </a:rPr>
              <a:t>(</a:t>
            </a:r>
            <a:r>
              <a:rPr lang="en-US" sz="2000" dirty="0" err="1" smtClean="0">
                <a:latin typeface="Arial" panose="020B0604020202020204" pitchFamily="34" charset="0"/>
                <a:cs typeface="Arial" panose="020B0604020202020204" pitchFamily="34" charset="0"/>
              </a:rPr>
              <a:t>Vulpes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Vulpes</a:t>
            </a:r>
            <a:r>
              <a:rPr lang="en-US" sz="2000" dirty="0" smtClean="0">
                <a:latin typeface="Arial" panose="020B0604020202020204" pitchFamily="34" charset="0"/>
                <a:cs typeface="Arial" panose="020B0604020202020204" pitchFamily="34" charset="0"/>
              </a:rPr>
              <a:t>)</a:t>
            </a:r>
            <a:endParaRPr lang="en-US" sz="2000" b="0" i="0" u="none" strike="noStrike" dirty="0">
              <a:effectLst/>
              <a:latin typeface="Arial" panose="020B060402020202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C586A2AC-ED91-4B54-882D-43E3A1BEB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172" y="1919007"/>
            <a:ext cx="3382857" cy="3382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B05E793-45B6-45ED-8515-B172A01B1DAB}"/>
              </a:ext>
            </a:extLst>
          </p:cNvPr>
          <p:cNvSpPr/>
          <p:nvPr/>
        </p:nvSpPr>
        <p:spPr>
          <a:xfrm>
            <a:off x="4283231" y="5370092"/>
            <a:ext cx="3184737" cy="707886"/>
          </a:xfrm>
          <a:prstGeom prst="rect">
            <a:avLst/>
          </a:prstGeom>
        </p:spPr>
        <p:txBody>
          <a:bodyPr wrap="square">
            <a:spAutoFit/>
          </a:bodyPr>
          <a:lstStyle/>
          <a:p>
            <a:pPr algn="ctr" fontAlgn="base"/>
            <a:r>
              <a:rPr lang="en-US" sz="2000" b="1" dirty="0">
                <a:solidFill>
                  <a:srgbClr val="000000"/>
                </a:solidFill>
                <a:latin typeface="Arial" panose="020B0604020202020204" pitchFamily="34" charset="0"/>
                <a:cs typeface="Arial" panose="020B0604020202020204" pitchFamily="34" charset="0"/>
              </a:rPr>
              <a:t>White-tailed Deer</a:t>
            </a:r>
          </a:p>
          <a:p>
            <a:pPr algn="ctr" fontAlgn="base"/>
            <a:r>
              <a:rPr lang="en-US" sz="2000" dirty="0">
                <a:solidFill>
                  <a:srgbClr val="000000"/>
                </a:solidFill>
                <a:latin typeface="Arial" panose="020B0604020202020204" pitchFamily="34" charset="0"/>
                <a:cs typeface="Arial" panose="020B0604020202020204" pitchFamily="34" charset="0"/>
              </a:rPr>
              <a:t>(Odocoileus virginianus)</a:t>
            </a:r>
          </a:p>
        </p:txBody>
      </p:sp>
      <p:pic>
        <p:nvPicPr>
          <p:cNvPr id="2054" name="Picture 6">
            <a:extLst>
              <a:ext uri="{FF2B5EF4-FFF2-40B4-BE49-F238E27FC236}">
                <a16:creationId xmlns:a16="http://schemas.microsoft.com/office/drawing/2014/main" id="{DD21A445-C27C-43BE-A8B1-D6F04561C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792" y="1919007"/>
            <a:ext cx="4114721" cy="27431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7C52F7A-FC61-4545-A3A2-8DBC5781E8E5}"/>
              </a:ext>
            </a:extLst>
          </p:cNvPr>
          <p:cNvSpPr/>
          <p:nvPr/>
        </p:nvSpPr>
        <p:spPr>
          <a:xfrm>
            <a:off x="8182724" y="4672863"/>
            <a:ext cx="3382856" cy="707886"/>
          </a:xfrm>
          <a:prstGeom prst="rect">
            <a:avLst/>
          </a:prstGeom>
        </p:spPr>
        <p:txBody>
          <a:bodyPr wrap="square">
            <a:spAutoFit/>
          </a:bodyPr>
          <a:lstStyle/>
          <a:p>
            <a:pPr algn="ctr" fontAlgn="base"/>
            <a:r>
              <a:rPr lang="en-US" sz="2000" b="1" dirty="0">
                <a:solidFill>
                  <a:srgbClr val="000000"/>
                </a:solidFill>
                <a:latin typeface="Arial" panose="020B0604020202020204" pitchFamily="34" charset="0"/>
                <a:cs typeface="Arial" panose="020B0604020202020204" pitchFamily="34" charset="0"/>
              </a:rPr>
              <a:t>Meadow Vole</a:t>
            </a:r>
          </a:p>
          <a:p>
            <a:pPr algn="ctr" fontAlgn="base"/>
            <a:r>
              <a:rPr lang="en-US" sz="2000" dirty="0">
                <a:solidFill>
                  <a:srgbClr val="000000"/>
                </a:solidFill>
              </a:rPr>
              <a:t>(Microtus </a:t>
            </a:r>
            <a:r>
              <a:rPr lang="en-US" sz="2000" dirty="0" err="1">
                <a:solidFill>
                  <a:srgbClr val="000000"/>
                </a:solidFill>
              </a:rPr>
              <a:t>pennsylvanicus</a:t>
            </a:r>
            <a:r>
              <a:rPr lang="en-US" i="1" dirty="0">
                <a:solidFill>
                  <a:srgbClr val="000000"/>
                </a:solidFill>
                <a:latin typeface="Open Sans"/>
              </a:rPr>
              <a:t>)</a:t>
            </a:r>
            <a:endParaRPr lang="en-US" dirty="0"/>
          </a:p>
        </p:txBody>
      </p:sp>
    </p:spTree>
    <p:extLst>
      <p:ext uri="{BB962C8B-B14F-4D97-AF65-F5344CB8AC3E}">
        <p14:creationId xmlns:p14="http://schemas.microsoft.com/office/powerpoint/2010/main" val="162247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9DB4-7116-444E-BB2F-44B635EC9EF4}"/>
              </a:ext>
            </a:extLst>
          </p:cNvPr>
          <p:cNvSpPr>
            <a:spLocks noGrp="1"/>
          </p:cNvSpPr>
          <p:nvPr>
            <p:ph type="title"/>
          </p:nvPr>
        </p:nvSpPr>
        <p:spPr>
          <a:xfrm>
            <a:off x="436880" y="236272"/>
            <a:ext cx="8596668" cy="1320800"/>
          </a:xfrm>
        </p:spPr>
        <p:txBody>
          <a:bodyPr>
            <a:normAutofit/>
          </a:bodyPr>
          <a:lstStyle/>
          <a:p>
            <a:r>
              <a:rPr lang="en-US" sz="4000" dirty="0" smtClean="0">
                <a:solidFill>
                  <a:schemeClr val="tx1"/>
                </a:solidFill>
                <a:latin typeface="Arial" panose="020B0604020202020204" pitchFamily="34" charset="0"/>
                <a:cs typeface="Arial" panose="020B0604020202020204" pitchFamily="34" charset="0"/>
              </a:rPr>
              <a:t>CHIONOPHOBES (SNOW HATERS)</a:t>
            </a:r>
            <a:endParaRPr lang="en-US" sz="40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5B09E1-E6FD-49D2-9B48-7CEDA2419EA6}"/>
              </a:ext>
            </a:extLst>
          </p:cNvPr>
          <p:cNvSpPr>
            <a:spLocks noGrp="1"/>
          </p:cNvSpPr>
          <p:nvPr>
            <p:ph idx="1"/>
          </p:nvPr>
        </p:nvSpPr>
        <p:spPr>
          <a:xfrm>
            <a:off x="484150" y="936044"/>
            <a:ext cx="9331145" cy="1621301"/>
          </a:xfrm>
        </p:spPr>
        <p:txBody>
          <a:bodyPr>
            <a:normAutofit/>
          </a:bodyPr>
          <a:lstStyle/>
          <a:p>
            <a:pPr>
              <a:buClr>
                <a:schemeClr val="accent6">
                  <a:lumMod val="75000"/>
                </a:schemeClr>
              </a:buClr>
            </a:pPr>
            <a:r>
              <a:rPr lang="en-US" sz="2000" dirty="0">
                <a:latin typeface="Arial" panose="020B0604020202020204" pitchFamily="34" charset="0"/>
                <a:cs typeface="Arial" panose="020B0604020202020204" pitchFamily="34" charset="0"/>
              </a:rPr>
              <a:t>Animals that can’t cope with winter have two options; migrate or hibernate. These animals have developed incredible adaptations that allow them to avoid the winter.</a:t>
            </a:r>
          </a:p>
        </p:txBody>
      </p:sp>
      <p:pic>
        <p:nvPicPr>
          <p:cNvPr id="3074" name="Picture 2">
            <a:extLst>
              <a:ext uri="{FF2B5EF4-FFF2-40B4-BE49-F238E27FC236}">
                <a16:creationId xmlns:a16="http://schemas.microsoft.com/office/drawing/2014/main" id="{F39379AF-C438-4AF7-A353-C1F44DB51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20" y="2291960"/>
            <a:ext cx="3175921" cy="23951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4AFE06-3234-4786-BC16-EBBAE362C78E}"/>
              </a:ext>
            </a:extLst>
          </p:cNvPr>
          <p:cNvSpPr/>
          <p:nvPr/>
        </p:nvSpPr>
        <p:spPr>
          <a:xfrm>
            <a:off x="199813" y="4687134"/>
            <a:ext cx="3647440" cy="1384995"/>
          </a:xfrm>
          <a:prstGeom prst="rect">
            <a:avLst/>
          </a:prstGeom>
        </p:spPr>
        <p:txBody>
          <a:bodyPr wrap="square">
            <a:spAutoFit/>
          </a:bodyPr>
          <a:lstStyle/>
          <a:p>
            <a:pPr algn="ctr" fontAlgn="base"/>
            <a:r>
              <a:rPr lang="en-US" sz="2000" b="1" dirty="0">
                <a:solidFill>
                  <a:srgbClr val="000000"/>
                </a:solidFill>
                <a:latin typeface="Arial" panose="020B0604020202020204" pitchFamily="34" charset="0"/>
                <a:cs typeface="Arial" panose="020B0604020202020204" pitchFamily="34" charset="0"/>
              </a:rPr>
              <a:t>Northern Leopard Frog</a:t>
            </a:r>
            <a:endParaRPr lang="en-US" b="1" dirty="0">
              <a:solidFill>
                <a:srgbClr val="B43512"/>
              </a:solidFill>
              <a:latin typeface="Arial" panose="020B0604020202020204" pitchFamily="34" charset="0"/>
              <a:cs typeface="Arial" panose="020B0604020202020204" pitchFamily="34" charset="0"/>
            </a:endParaRPr>
          </a:p>
          <a:p>
            <a:pPr algn="ctr"/>
            <a:r>
              <a:rPr lang="en-US" sz="1600" dirty="0">
                <a:solidFill>
                  <a:srgbClr val="000000"/>
                </a:solidFill>
                <a:latin typeface="Arial" panose="020B0604020202020204" pitchFamily="34" charset="0"/>
                <a:cs typeface="Arial" panose="020B0604020202020204" pitchFamily="34" charset="0"/>
              </a:rPr>
              <a:t>(</a:t>
            </a:r>
            <a:r>
              <a:rPr lang="en-US" sz="1600" dirty="0" err="1">
                <a:solidFill>
                  <a:srgbClr val="000000"/>
                </a:solidFill>
                <a:latin typeface="Arial" panose="020B0604020202020204" pitchFamily="34" charset="0"/>
                <a:cs typeface="Arial" panose="020B0604020202020204" pitchFamily="34" charset="0"/>
              </a:rPr>
              <a:t>Lithobates</a:t>
            </a:r>
            <a:r>
              <a:rPr lang="en-US" sz="1600" dirty="0">
                <a:solidFill>
                  <a:srgbClr val="000000"/>
                </a:solidFill>
                <a:latin typeface="Arial" panose="020B0604020202020204" pitchFamily="34" charset="0"/>
                <a:cs typeface="Arial" panose="020B0604020202020204" pitchFamily="34" charset="0"/>
              </a:rPr>
              <a:t> </a:t>
            </a:r>
            <a:r>
              <a:rPr lang="en-US" sz="1600" dirty="0" err="1">
                <a:solidFill>
                  <a:srgbClr val="000000"/>
                </a:solidFill>
                <a:latin typeface="Arial" panose="020B0604020202020204" pitchFamily="34" charset="0"/>
                <a:cs typeface="Arial" panose="020B0604020202020204" pitchFamily="34" charset="0"/>
              </a:rPr>
              <a:t>pipiens</a:t>
            </a:r>
            <a:r>
              <a:rPr lang="en-US" sz="1600" dirty="0">
                <a:solidFill>
                  <a:srgbClr val="000000"/>
                </a:solidFill>
                <a:latin typeface="Arial" panose="020B0604020202020204" pitchFamily="34" charset="0"/>
                <a:cs typeface="Arial" panose="020B0604020202020204" pitchFamily="34" charset="0"/>
              </a:rPr>
              <a:t>)</a:t>
            </a:r>
          </a:p>
          <a:p>
            <a:pPr algn="ctr"/>
            <a:r>
              <a:rPr lang="en-US" sz="1600" dirty="0">
                <a:solidFill>
                  <a:srgbClr val="000000"/>
                </a:solidFill>
                <a:latin typeface="Arial" panose="020B0604020202020204" pitchFamily="34" charset="0"/>
                <a:cs typeface="Arial" panose="020B0604020202020204" pitchFamily="34" charset="0"/>
              </a:rPr>
              <a:t>Frogs go into a state of hibernation, and can even freeze solid throughout the winter.</a:t>
            </a:r>
            <a:endParaRPr lang="en-US" sz="1600" dirty="0">
              <a:latin typeface="Arial" panose="020B0604020202020204" pitchFamily="34" charset="0"/>
              <a:cs typeface="Arial" panose="020B0604020202020204" pitchFamily="34" charset="0"/>
            </a:endParaRPr>
          </a:p>
        </p:txBody>
      </p:sp>
      <p:pic>
        <p:nvPicPr>
          <p:cNvPr id="3076" name="Picture 4">
            <a:extLst>
              <a:ext uri="{FF2B5EF4-FFF2-40B4-BE49-F238E27FC236}">
                <a16:creationId xmlns:a16="http://schemas.microsoft.com/office/drawing/2014/main" id="{1A27CC64-59D1-4BA4-A68C-BC0C1FB72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851" y="2309867"/>
            <a:ext cx="3211527" cy="24061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221E6D8-EB18-42C5-A6DC-67A28E7E0028}"/>
              </a:ext>
            </a:extLst>
          </p:cNvPr>
          <p:cNvSpPr/>
          <p:nvPr/>
        </p:nvSpPr>
        <p:spPr>
          <a:xfrm>
            <a:off x="4084485" y="4747475"/>
            <a:ext cx="3439340" cy="1785104"/>
          </a:xfrm>
          <a:prstGeom prst="rect">
            <a:avLst/>
          </a:prstGeom>
        </p:spPr>
        <p:txBody>
          <a:bodyPr wrap="square">
            <a:spAutoFit/>
          </a:bodyPr>
          <a:lstStyle/>
          <a:p>
            <a:pPr algn="ctr" fontAlgn="base">
              <a:spcBef>
                <a:spcPts val="1600"/>
              </a:spcBef>
            </a:pPr>
            <a:r>
              <a:rPr lang="en-US" sz="2000" b="1" dirty="0">
                <a:solidFill>
                  <a:srgbClr val="000000"/>
                </a:solidFill>
                <a:latin typeface="Arial" panose="020B0604020202020204" pitchFamily="34" charset="0"/>
                <a:cs typeface="Arial" panose="020B0604020202020204" pitchFamily="34" charset="0"/>
              </a:rPr>
              <a:t>Tree Swallow</a:t>
            </a:r>
            <a:endParaRPr lang="en-US" sz="2000" b="1" dirty="0">
              <a:solidFill>
                <a:srgbClr val="B43512"/>
              </a:solidFill>
              <a:latin typeface="Arial" panose="020B0604020202020204" pitchFamily="34" charset="0"/>
              <a:cs typeface="Arial" panose="020B0604020202020204" pitchFamily="34" charset="0"/>
            </a:endParaRPr>
          </a:p>
          <a:p>
            <a:pPr algn="ctr"/>
            <a:r>
              <a:rPr lang="en-US" dirty="0">
                <a:solidFill>
                  <a:srgbClr val="000000"/>
                </a:solidFill>
                <a:latin typeface="Arial" panose="020B0604020202020204" pitchFamily="34" charset="0"/>
                <a:cs typeface="Arial" panose="020B0604020202020204" pitchFamily="34" charset="0"/>
              </a:rPr>
              <a:t>(</a:t>
            </a:r>
            <a:r>
              <a:rPr lang="en-US" dirty="0" err="1">
                <a:solidFill>
                  <a:srgbClr val="000000"/>
                </a:solidFill>
                <a:latin typeface="Arial" panose="020B0604020202020204" pitchFamily="34" charset="0"/>
                <a:cs typeface="Arial" panose="020B0604020202020204" pitchFamily="34" charset="0"/>
              </a:rPr>
              <a:t>Tachycineta</a:t>
            </a:r>
            <a:r>
              <a:rPr lang="en-US" dirty="0">
                <a:solidFill>
                  <a:srgbClr val="000000"/>
                </a:solidFill>
                <a:latin typeface="Arial" panose="020B0604020202020204" pitchFamily="34" charset="0"/>
                <a:cs typeface="Arial" panose="020B0604020202020204" pitchFamily="34" charset="0"/>
              </a:rPr>
              <a:t> bicolor)</a:t>
            </a:r>
          </a:p>
          <a:p>
            <a:pPr algn="ctr"/>
            <a:r>
              <a:rPr lang="en-US" dirty="0">
                <a:solidFill>
                  <a:srgbClr val="000000"/>
                </a:solidFill>
                <a:latin typeface="Arial" panose="020B0604020202020204" pitchFamily="34" charset="0"/>
                <a:cs typeface="Arial" panose="020B0604020202020204" pitchFamily="34" charset="0"/>
              </a:rPr>
              <a:t>Tree Swallows that nest in our region can migrate as far as South America in order to avoid the cold</a:t>
            </a:r>
            <a:endParaRPr lang="en-US" dirty="0">
              <a:latin typeface="Arial" panose="020B0604020202020204" pitchFamily="34" charset="0"/>
              <a:cs typeface="Arial" panose="020B0604020202020204" pitchFamily="34" charset="0"/>
            </a:endParaRPr>
          </a:p>
        </p:txBody>
      </p:sp>
      <p:pic>
        <p:nvPicPr>
          <p:cNvPr id="3078" name="Picture 6" descr="Metallic Green Sweat Bee on Fruit Tree Blossom">
            <a:extLst>
              <a:ext uri="{FF2B5EF4-FFF2-40B4-BE49-F238E27FC236}">
                <a16:creationId xmlns:a16="http://schemas.microsoft.com/office/drawing/2014/main" id="{D5295D3D-EDC8-43DD-AF4C-291F58D4B5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416" t="21477" r="35635" b="16968"/>
          <a:stretch/>
        </p:blipFill>
        <p:spPr bwMode="auto">
          <a:xfrm>
            <a:off x="8156028" y="2008549"/>
            <a:ext cx="2737584" cy="29619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E03552-4988-439E-9862-1F5F254D6997}"/>
              </a:ext>
            </a:extLst>
          </p:cNvPr>
          <p:cNvSpPr txBox="1"/>
          <p:nvPr/>
        </p:nvSpPr>
        <p:spPr>
          <a:xfrm>
            <a:off x="7873806" y="4967794"/>
            <a:ext cx="3599092" cy="1785104"/>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Sweat Bee</a:t>
            </a:r>
          </a:p>
          <a:p>
            <a:pPr algn="ct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Agopostomen</a:t>
            </a:r>
            <a:r>
              <a:rPr lang="en-US" dirty="0">
                <a:latin typeface="Arial" panose="020B0604020202020204" pitchFamily="34" charset="0"/>
                <a:cs typeface="Arial" panose="020B0604020202020204" pitchFamily="34" charset="0"/>
              </a:rPr>
              <a:t> sp.)</a:t>
            </a:r>
          </a:p>
          <a:p>
            <a:pPr algn="ctr"/>
            <a:r>
              <a:rPr lang="en-US" dirty="0">
                <a:latin typeface="Arial" panose="020B0604020202020204" pitchFamily="34" charset="0"/>
                <a:cs typeface="Arial" panose="020B0604020202020204" pitchFamily="34" charset="0"/>
              </a:rPr>
              <a:t>If female sweat bees are born late in the summer, they will hibernate underground or in a rotten log.</a:t>
            </a:r>
          </a:p>
        </p:txBody>
      </p:sp>
    </p:spTree>
    <p:extLst>
      <p:ext uri="{BB962C8B-B14F-4D97-AF65-F5344CB8AC3E}">
        <p14:creationId xmlns:p14="http://schemas.microsoft.com/office/powerpoint/2010/main" val="128403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60BD-0690-4B68-9DA4-A2FA301745D9}"/>
              </a:ext>
            </a:extLst>
          </p:cNvPr>
          <p:cNvSpPr>
            <a:spLocks noGrp="1"/>
          </p:cNvSpPr>
          <p:nvPr>
            <p:ph type="title"/>
          </p:nvPr>
        </p:nvSpPr>
        <p:spPr>
          <a:xfrm>
            <a:off x="545254" y="134338"/>
            <a:ext cx="8596668" cy="1320800"/>
          </a:xfrm>
        </p:spPr>
        <p:txBody>
          <a:bodyPr>
            <a:normAutofit/>
          </a:bodyPr>
          <a:lstStyle/>
          <a:p>
            <a:r>
              <a:rPr lang="en-US" sz="4000" dirty="0">
                <a:solidFill>
                  <a:schemeClr val="tx1"/>
                </a:solidFill>
                <a:latin typeface="Arial" panose="020B0604020202020204" pitchFamily="34" charset="0"/>
                <a:cs typeface="Arial" panose="020B0604020202020204" pitchFamily="34" charset="0"/>
              </a:rPr>
              <a:t>What makes winter?</a:t>
            </a:r>
          </a:p>
        </p:txBody>
      </p:sp>
      <p:sp>
        <p:nvSpPr>
          <p:cNvPr id="3" name="Content Placeholder 2">
            <a:extLst>
              <a:ext uri="{FF2B5EF4-FFF2-40B4-BE49-F238E27FC236}">
                <a16:creationId xmlns:a16="http://schemas.microsoft.com/office/drawing/2014/main" id="{97655E27-8D4E-4DD7-952B-4075D852D069}"/>
              </a:ext>
            </a:extLst>
          </p:cNvPr>
          <p:cNvSpPr>
            <a:spLocks noGrp="1"/>
          </p:cNvSpPr>
          <p:nvPr>
            <p:ph idx="1"/>
          </p:nvPr>
        </p:nvSpPr>
        <p:spPr>
          <a:xfrm>
            <a:off x="545254" y="873761"/>
            <a:ext cx="10894906" cy="5344159"/>
          </a:xfrm>
        </p:spPr>
        <p:txBody>
          <a:bodyPr>
            <a:noAutofit/>
          </a:bodyPr>
          <a:lstStyle/>
          <a:p>
            <a:pPr>
              <a:buClr>
                <a:schemeClr val="accent6">
                  <a:lumMod val="75000"/>
                </a:schemeClr>
              </a:buClr>
            </a:pPr>
            <a:r>
              <a:rPr lang="en-US" sz="2000" dirty="0">
                <a:latin typeface="Arial" panose="020B0604020202020204" pitchFamily="34" charset="0"/>
                <a:cs typeface="Arial" panose="020B0604020202020204" pitchFamily="34" charset="0"/>
              </a:rPr>
              <a:t>The SCREW factors describe the conditions that set the stage for winter ecology. You can remember the acronym because if you can’t adapt to these conditions, you’re </a:t>
            </a:r>
            <a:r>
              <a:rPr lang="en-US" sz="2000" dirty="0" err="1">
                <a:latin typeface="Arial" panose="020B0604020202020204" pitchFamily="34" charset="0"/>
                <a:cs typeface="Arial" panose="020B0604020202020204" pitchFamily="34" charset="0"/>
              </a:rPr>
              <a:t>SCREWed</a:t>
            </a:r>
            <a:r>
              <a:rPr lang="en-US" sz="2000" dirty="0">
                <a:latin typeface="Arial" panose="020B0604020202020204" pitchFamily="34" charset="0"/>
                <a:cs typeface="Arial" panose="020B0604020202020204" pitchFamily="34" charset="0"/>
              </a:rPr>
              <a:t>!</a:t>
            </a:r>
          </a:p>
          <a:p>
            <a:pPr>
              <a:buClr>
                <a:schemeClr val="accent6">
                  <a:lumMod val="75000"/>
                </a:schemeClr>
              </a:buClr>
            </a:pPr>
            <a:r>
              <a:rPr lang="en-US" sz="2400" b="1"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-now: Snow provides habitat and insulation from the cold, but it also means that winter is a time of drought because most of the moisture is frozen.</a:t>
            </a:r>
          </a:p>
          <a:p>
            <a:pPr>
              <a:buClr>
                <a:schemeClr val="accent6">
                  <a:lumMod val="75000"/>
                </a:schemeClr>
              </a:buClr>
            </a:pPr>
            <a:r>
              <a:rPr lang="en-US" sz="2400" b="1"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-old: When water freezes, it becomes jagged which presents a danger for living tissues. If cytoplasm in the cells becomes frozen, cell damage or death is likely to occur.</a:t>
            </a:r>
          </a:p>
          <a:p>
            <a:pPr>
              <a:buClr>
                <a:schemeClr val="accent6">
                  <a:lumMod val="75000"/>
                </a:schemeClr>
              </a:buClr>
            </a:pPr>
            <a:r>
              <a:rPr lang="en-US" sz="2400" b="1" dirty="0">
                <a:latin typeface="Arial" panose="020B0604020202020204" pitchFamily="34" charset="0"/>
                <a:cs typeface="Arial" panose="020B0604020202020204" pitchFamily="34" charset="0"/>
              </a:rPr>
              <a:t>R</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adiation</a:t>
            </a:r>
            <a:r>
              <a:rPr lang="en-US" sz="2000" dirty="0">
                <a:latin typeface="Arial" panose="020B0604020202020204" pitchFamily="34" charset="0"/>
                <a:cs typeface="Arial" panose="020B0604020202020204" pitchFamily="34" charset="0"/>
              </a:rPr>
              <a:t>: The winter season is initiated because the tilt of the Earth’s axis relative to its orbit around the sun means that we receive less insolation (incoming energy from the sun).</a:t>
            </a:r>
          </a:p>
          <a:p>
            <a:pPr>
              <a:buClr>
                <a:schemeClr val="accent6">
                  <a:lumMod val="75000"/>
                </a:schemeClr>
              </a:buClr>
            </a:pPr>
            <a:r>
              <a:rPr lang="en-US" sz="2400" b="1" dirty="0">
                <a:latin typeface="Arial" panose="020B0604020202020204" pitchFamily="34" charset="0"/>
                <a:cs typeface="Arial" panose="020B0604020202020204" pitchFamily="34" charset="0"/>
              </a:rPr>
              <a:t>E</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nergy</a:t>
            </a:r>
            <a:r>
              <a:rPr lang="en-US" sz="2000" dirty="0">
                <a:latin typeface="Arial" panose="020B0604020202020204" pitchFamily="34" charset="0"/>
                <a:cs typeface="Arial" panose="020B0604020202020204" pitchFamily="34" charset="0"/>
              </a:rPr>
              <a:t>: The reduction in insolation results in an energy debt in ecosystems. Less photosynthesis means that less energy is available for consumers. Most organisms are living off of energy stored in their own bodies, or the energy that other organisms are storing</a:t>
            </a:r>
          </a:p>
          <a:p>
            <a:pPr>
              <a:buClr>
                <a:schemeClr val="accent6">
                  <a:lumMod val="75000"/>
                </a:schemeClr>
              </a:buClr>
            </a:pPr>
            <a:r>
              <a:rPr lang="en-US" sz="2400" b="1" dirty="0">
                <a:latin typeface="Arial" panose="020B0604020202020204" pitchFamily="34" charset="0"/>
                <a:cs typeface="Arial" panose="020B0604020202020204" pitchFamily="34" charset="0"/>
              </a:rPr>
              <a:t>W</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ind</a:t>
            </a:r>
            <a:r>
              <a:rPr lang="en-US" sz="2000" dirty="0">
                <a:latin typeface="Arial" panose="020B0604020202020204" pitchFamily="34" charset="0"/>
                <a:cs typeface="Arial" panose="020B0604020202020204" pitchFamily="34" charset="0"/>
              </a:rPr>
              <a:t>: Winter winds cause evaporation which means that winter drought is even more challenging. This evaporation also causes organisms to loose heat.</a:t>
            </a:r>
          </a:p>
        </p:txBody>
      </p:sp>
    </p:spTree>
    <p:extLst>
      <p:ext uri="{BB962C8B-B14F-4D97-AF65-F5344CB8AC3E}">
        <p14:creationId xmlns:p14="http://schemas.microsoft.com/office/powerpoint/2010/main" val="7789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6C2D-FF15-467C-A0A9-544CDBA003C4}"/>
              </a:ext>
            </a:extLst>
          </p:cNvPr>
          <p:cNvSpPr>
            <a:spLocks noGrp="1"/>
          </p:cNvSpPr>
          <p:nvPr>
            <p:ph type="title"/>
          </p:nvPr>
        </p:nvSpPr>
        <p:spPr>
          <a:xfrm>
            <a:off x="620890" y="279566"/>
            <a:ext cx="8596668" cy="1320800"/>
          </a:xfrm>
        </p:spPr>
        <p:txBody>
          <a:bodyPr anchor="t">
            <a:normAutofit/>
          </a:bodyPr>
          <a:lstStyle/>
          <a:p>
            <a:r>
              <a:rPr lang="en-US" sz="4000" dirty="0" smtClean="0">
                <a:solidFill>
                  <a:schemeClr val="tx1"/>
                </a:solidFill>
                <a:latin typeface="Arial" panose="020B0604020202020204" pitchFamily="34" charset="0"/>
                <a:cs typeface="Arial" panose="020B0604020202020204" pitchFamily="34" charset="0"/>
              </a:rPr>
              <a:t>SNOW CRYSTALS</a:t>
            </a:r>
            <a:endParaRPr lang="en-US" sz="40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42B273-3279-4380-A162-4850CC19F70D}"/>
              </a:ext>
            </a:extLst>
          </p:cNvPr>
          <p:cNvSpPr>
            <a:spLocks noGrp="1"/>
          </p:cNvSpPr>
          <p:nvPr>
            <p:ph idx="1"/>
          </p:nvPr>
        </p:nvSpPr>
        <p:spPr>
          <a:xfrm>
            <a:off x="6502398" y="347041"/>
            <a:ext cx="4536442" cy="5431763"/>
          </a:xfrm>
        </p:spPr>
        <p:txBody>
          <a:bodyPr>
            <a:normAutofit/>
          </a:bodyPr>
          <a:lstStyle/>
          <a:p>
            <a:pPr>
              <a:buClr>
                <a:schemeClr val="accent6">
                  <a:lumMod val="75000"/>
                </a:schemeClr>
              </a:buClr>
            </a:pPr>
            <a:r>
              <a:rPr lang="en-US" sz="2000" dirty="0" smtClean="0">
                <a:latin typeface="Arial" panose="020B0604020202020204" pitchFamily="34" charset="0"/>
                <a:cs typeface="Arial" panose="020B0604020202020204" pitchFamily="34" charset="0"/>
              </a:rPr>
              <a:t>Temperature and humidity interact to form different types of snow crystals.</a:t>
            </a:r>
          </a:p>
          <a:p>
            <a:pPr>
              <a:buClr>
                <a:schemeClr val="accent6">
                  <a:lumMod val="75000"/>
                </a:schemeClr>
              </a:buClr>
            </a:pPr>
            <a:r>
              <a:rPr lang="en-US" sz="2000" dirty="0" smtClean="0">
                <a:latin typeface="Arial" panose="020B0604020202020204" pitchFamily="34" charset="0"/>
                <a:cs typeface="Arial" panose="020B0604020202020204" pitchFamily="34" charset="0"/>
              </a:rPr>
              <a:t>Some structures are large enough to be seen with the naked eye, but others require a hand </a:t>
            </a:r>
            <a:r>
              <a:rPr lang="en-US" sz="2000" dirty="0" err="1" smtClean="0">
                <a:latin typeface="Arial" panose="020B0604020202020204" pitchFamily="34" charset="0"/>
                <a:cs typeface="Arial" panose="020B0604020202020204" pitchFamily="34" charset="0"/>
              </a:rPr>
              <a:t>lense</a:t>
            </a:r>
            <a:r>
              <a:rPr lang="en-US" sz="2000" dirty="0" smtClean="0">
                <a:latin typeface="Arial" panose="020B0604020202020204" pitchFamily="34" charset="0"/>
                <a:cs typeface="Arial" panose="020B0604020202020204" pitchFamily="34" charset="0"/>
              </a:rPr>
              <a:t>.</a:t>
            </a:r>
          </a:p>
          <a:p>
            <a:pPr>
              <a:buClr>
                <a:schemeClr val="accent6">
                  <a:lumMod val="75000"/>
                </a:schemeClr>
              </a:buClr>
            </a:pPr>
            <a:r>
              <a:rPr lang="en-US" sz="2000" dirty="0" smtClean="0">
                <a:latin typeface="Arial" panose="020B0604020202020204" pitchFamily="34" charset="0"/>
                <a:cs typeface="Arial" panose="020B0604020202020204" pitchFamily="34" charset="0"/>
              </a:rPr>
              <a:t>Bring a black piece of paper into the field to collect snowflakes; if you hold them in your hand, the flakes will melt too quickly to observe.</a:t>
            </a:r>
            <a:endParaRPr lang="en-US" sz="2000" dirty="0">
              <a:latin typeface="Arial" panose="020B0604020202020204" pitchFamily="34" charset="0"/>
              <a:cs typeface="Arial" panose="020B0604020202020204" pitchFamily="34" charset="0"/>
            </a:endParaRPr>
          </a:p>
        </p:txBody>
      </p:sp>
      <p:pic>
        <p:nvPicPr>
          <p:cNvPr id="1026" name="Picture 2" descr="Guide to Snowflakes - SnowCrystals.com">
            <a:extLst>
              <a:ext uri="{FF2B5EF4-FFF2-40B4-BE49-F238E27FC236}">
                <a16:creationId xmlns:a16="http://schemas.microsoft.com/office/drawing/2014/main" id="{FC1DFCC6-1049-4C4E-B87D-BCB443840F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532891"/>
            <a:ext cx="6502398" cy="49580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mple Winter Science | How to Catch Snowflakes">
            <a:extLst>
              <a:ext uri="{FF2B5EF4-FFF2-40B4-BE49-F238E27FC236}">
                <a16:creationId xmlns:a16="http://schemas.microsoft.com/office/drawing/2014/main" id="{DB1716C1-A7ED-4236-98C4-5974C81B7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478" y="4195444"/>
            <a:ext cx="3672841"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01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425B-585B-4198-82E5-1ED0DABA3FA0}"/>
              </a:ext>
            </a:extLst>
          </p:cNvPr>
          <p:cNvSpPr>
            <a:spLocks noGrp="1"/>
          </p:cNvSpPr>
          <p:nvPr>
            <p:ph type="title"/>
          </p:nvPr>
        </p:nvSpPr>
        <p:spPr>
          <a:xfrm>
            <a:off x="375874" y="256392"/>
            <a:ext cx="10172417" cy="1320800"/>
          </a:xfrm>
        </p:spPr>
        <p:txBody>
          <a:bodyPr>
            <a:normAutofit/>
          </a:bodyPr>
          <a:lstStyle/>
          <a:p>
            <a:r>
              <a:rPr lang="en-US" sz="4000" dirty="0">
                <a:solidFill>
                  <a:schemeClr val="tx1"/>
                </a:solidFill>
                <a:latin typeface="Arial" panose="020B0604020202020204" pitchFamily="34" charset="0"/>
                <a:cs typeface="Arial" panose="020B0604020202020204" pitchFamily="34" charset="0"/>
              </a:rPr>
              <a:t>Subnivean Life (Sub=below, </a:t>
            </a:r>
            <a:r>
              <a:rPr lang="en-US" sz="4000" dirty="0" err="1">
                <a:solidFill>
                  <a:schemeClr val="tx1"/>
                </a:solidFill>
                <a:latin typeface="Arial" panose="020B0604020202020204" pitchFamily="34" charset="0"/>
                <a:cs typeface="Arial" panose="020B0604020202020204" pitchFamily="34" charset="0"/>
              </a:rPr>
              <a:t>nivean</a:t>
            </a:r>
            <a:r>
              <a:rPr lang="en-US" sz="4000" dirty="0">
                <a:solidFill>
                  <a:schemeClr val="tx1"/>
                </a:solidFill>
                <a:latin typeface="Arial" panose="020B0604020202020204" pitchFamily="34" charset="0"/>
                <a:cs typeface="Arial" panose="020B0604020202020204" pitchFamily="34" charset="0"/>
              </a:rPr>
              <a:t>=snow)</a:t>
            </a:r>
          </a:p>
        </p:txBody>
      </p:sp>
      <p:sp>
        <p:nvSpPr>
          <p:cNvPr id="3" name="Content Placeholder 2">
            <a:extLst>
              <a:ext uri="{FF2B5EF4-FFF2-40B4-BE49-F238E27FC236}">
                <a16:creationId xmlns:a16="http://schemas.microsoft.com/office/drawing/2014/main" id="{5C7E3D74-470D-4B6A-B2D8-751636F8C015}"/>
              </a:ext>
            </a:extLst>
          </p:cNvPr>
          <p:cNvSpPr>
            <a:spLocks noGrp="1"/>
          </p:cNvSpPr>
          <p:nvPr>
            <p:ph idx="1"/>
          </p:nvPr>
        </p:nvSpPr>
        <p:spPr>
          <a:xfrm>
            <a:off x="375874" y="1089735"/>
            <a:ext cx="5598206" cy="4996662"/>
          </a:xfrm>
        </p:spPr>
        <p:txBody>
          <a:bodyPr>
            <a:noAutofit/>
          </a:bodyPr>
          <a:lstStyle/>
          <a:p>
            <a:pPr>
              <a:buClr>
                <a:schemeClr val="accent6">
                  <a:lumMod val="75000"/>
                </a:schemeClr>
              </a:buClr>
            </a:pPr>
            <a:r>
              <a:rPr lang="en-US" sz="2000" dirty="0">
                <a:latin typeface="Arial" panose="020B0604020202020204" pitchFamily="34" charset="0"/>
                <a:cs typeface="Arial" panose="020B0604020202020204" pitchFamily="34" charset="0"/>
              </a:rPr>
              <a:t>The snowpack acts as an insulator and traps geothermal heat. This heat causes snow to melt and form a gap between the earth and the snow.</a:t>
            </a:r>
          </a:p>
          <a:p>
            <a:pPr>
              <a:buClr>
                <a:schemeClr val="accent6">
                  <a:lumMod val="75000"/>
                </a:schemeClr>
              </a:buClr>
            </a:pPr>
            <a:r>
              <a:rPr lang="en-US" sz="2000" dirty="0">
                <a:latin typeface="Arial" panose="020B0604020202020204" pitchFamily="34" charset="0"/>
                <a:cs typeface="Arial" panose="020B0604020202020204" pitchFamily="34" charset="0"/>
              </a:rPr>
              <a:t>The temperature in the subnivean ecosystem remains at about 0°C, even when temperatures dip below -30°C</a:t>
            </a:r>
          </a:p>
          <a:p>
            <a:pPr>
              <a:buClr>
                <a:schemeClr val="accent6">
                  <a:lumMod val="75000"/>
                </a:schemeClr>
              </a:buClr>
            </a:pPr>
            <a:r>
              <a:rPr lang="en-US" sz="2000" dirty="0">
                <a:latin typeface="Arial" panose="020B0604020202020204" pitchFamily="34" charset="0"/>
                <a:cs typeface="Arial" panose="020B0604020202020204" pitchFamily="34" charset="0"/>
              </a:rPr>
              <a:t>In this space, entire food webs exist where small mammals (like mice, voles, and shrews) feed off of seeds, roots, and leaves of tender plants, and larger mammals (fox, coyote, ermine) prey on them.</a:t>
            </a:r>
          </a:p>
          <a:p>
            <a:pPr>
              <a:buClr>
                <a:schemeClr val="accent6">
                  <a:lumMod val="75000"/>
                </a:schemeClr>
              </a:buClr>
            </a:pPr>
            <a:r>
              <a:rPr lang="en-US" sz="2000" dirty="0">
                <a:latin typeface="Arial" panose="020B0604020202020204" pitchFamily="34" charset="0"/>
                <a:cs typeface="Arial" panose="020B0604020202020204" pitchFamily="34" charset="0"/>
              </a:rPr>
              <a:t>If you find small rodent tracks in the snow, follow them to the base of a plant where you’ll find a small hole that leads into the subnivean world!</a:t>
            </a:r>
          </a:p>
        </p:txBody>
      </p:sp>
      <p:pic>
        <p:nvPicPr>
          <p:cNvPr id="2052" name="Picture 4" descr="Life under the snow — Deschutes Land Trust">
            <a:extLst>
              <a:ext uri="{FF2B5EF4-FFF2-40B4-BE49-F238E27FC236}">
                <a16:creationId xmlns:a16="http://schemas.microsoft.com/office/drawing/2014/main" id="{534D133F-0734-48C3-8509-30D184C84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77192"/>
            <a:ext cx="5992358" cy="467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0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A97A-F58E-4F1C-B874-8393A627E011}"/>
              </a:ext>
            </a:extLst>
          </p:cNvPr>
          <p:cNvSpPr>
            <a:spLocks noGrp="1"/>
          </p:cNvSpPr>
          <p:nvPr>
            <p:ph type="title"/>
          </p:nvPr>
        </p:nvSpPr>
        <p:spPr>
          <a:xfrm>
            <a:off x="297653" y="296349"/>
            <a:ext cx="8596668" cy="1320800"/>
          </a:xfrm>
        </p:spPr>
        <p:txBody>
          <a:bodyPr>
            <a:normAutofit/>
          </a:bodyPr>
          <a:lstStyle/>
          <a:p>
            <a:r>
              <a:rPr lang="en-US" sz="4000" dirty="0" smtClean="0">
                <a:solidFill>
                  <a:schemeClr val="tx1"/>
                </a:solidFill>
                <a:latin typeface="Arial" panose="020B0604020202020204" pitchFamily="34" charset="0"/>
                <a:cs typeface="Arial" panose="020B0604020202020204" pitchFamily="34" charset="0"/>
              </a:rPr>
              <a:t>SIGNS OF THE SUBNIVEAN…</a:t>
            </a:r>
            <a:endParaRPr lang="en-US" sz="4000" dirty="0">
              <a:solidFill>
                <a:schemeClr val="tx1"/>
              </a:solidFill>
              <a:latin typeface="Arial" panose="020B0604020202020204" pitchFamily="34" charset="0"/>
              <a:cs typeface="Arial" panose="020B0604020202020204" pitchFamily="34" charset="0"/>
            </a:endParaRPr>
          </a:p>
        </p:txBody>
      </p:sp>
      <p:pic>
        <p:nvPicPr>
          <p:cNvPr id="3076" name="Picture 4" descr="Warming winters – Zuckerberg Lab">
            <a:extLst>
              <a:ext uri="{FF2B5EF4-FFF2-40B4-BE49-F238E27FC236}">
                <a16:creationId xmlns:a16="http://schemas.microsoft.com/office/drawing/2014/main" id="{22AE2830-727C-436D-80E4-F63CA9B49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67" y="1203918"/>
            <a:ext cx="2411578" cy="43063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ady to Pounce">
            <a:extLst>
              <a:ext uri="{FF2B5EF4-FFF2-40B4-BE49-F238E27FC236}">
                <a16:creationId xmlns:a16="http://schemas.microsoft.com/office/drawing/2014/main" id="{607B91BB-017B-4D02-94B0-F85BE4640A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3" r="56648"/>
          <a:stretch/>
        </p:blipFill>
        <p:spPr bwMode="auto">
          <a:xfrm>
            <a:off x="2906326" y="1203918"/>
            <a:ext cx="2591610" cy="430638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bnivean world exposed.">
            <a:extLst>
              <a:ext uri="{FF2B5EF4-FFF2-40B4-BE49-F238E27FC236}">
                <a16:creationId xmlns:a16="http://schemas.microsoft.com/office/drawing/2014/main" id="{7C364114-A32C-43C4-A98F-FDF2A3E9E2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53" r="43558" b="6157"/>
          <a:stretch/>
        </p:blipFill>
        <p:spPr bwMode="auto">
          <a:xfrm>
            <a:off x="5588594" y="1203919"/>
            <a:ext cx="2591609" cy="430638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Wild and Free Montana: Name That Native Plant">
            <a:extLst>
              <a:ext uri="{FF2B5EF4-FFF2-40B4-BE49-F238E27FC236}">
                <a16:creationId xmlns:a16="http://schemas.microsoft.com/office/drawing/2014/main" id="{D36B56CA-8E53-493B-A5F6-0B36C776D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61" y="1203918"/>
            <a:ext cx="3552091" cy="35520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4F4411-0990-49C9-A608-163E124B1934}"/>
              </a:ext>
            </a:extLst>
          </p:cNvPr>
          <p:cNvSpPr txBox="1"/>
          <p:nvPr/>
        </p:nvSpPr>
        <p:spPr>
          <a:xfrm>
            <a:off x="453252" y="5521735"/>
            <a:ext cx="2278808"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Tracks leading to tunnel openings</a:t>
            </a:r>
          </a:p>
        </p:txBody>
      </p:sp>
      <p:sp>
        <p:nvSpPr>
          <p:cNvPr id="5" name="TextBox 4">
            <a:extLst>
              <a:ext uri="{FF2B5EF4-FFF2-40B4-BE49-F238E27FC236}">
                <a16:creationId xmlns:a16="http://schemas.microsoft.com/office/drawing/2014/main" id="{DBDF7742-C3F8-4570-8DAD-C0EE841AE54D}"/>
              </a:ext>
            </a:extLst>
          </p:cNvPr>
          <p:cNvSpPr txBox="1"/>
          <p:nvPr/>
        </p:nvSpPr>
        <p:spPr>
          <a:xfrm>
            <a:off x="2794182" y="5521735"/>
            <a:ext cx="2479696"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Predators stalking subnivean prey</a:t>
            </a:r>
          </a:p>
        </p:txBody>
      </p:sp>
      <p:sp>
        <p:nvSpPr>
          <p:cNvPr id="6" name="TextBox 5">
            <a:extLst>
              <a:ext uri="{FF2B5EF4-FFF2-40B4-BE49-F238E27FC236}">
                <a16:creationId xmlns:a16="http://schemas.microsoft.com/office/drawing/2014/main" id="{8924601C-C7BF-4912-92E1-1866C361D9D7}"/>
              </a:ext>
            </a:extLst>
          </p:cNvPr>
          <p:cNvSpPr txBox="1"/>
          <p:nvPr/>
        </p:nvSpPr>
        <p:spPr>
          <a:xfrm>
            <a:off x="5644550" y="5525557"/>
            <a:ext cx="2479696"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Tunnels emerging as snow melts</a:t>
            </a:r>
          </a:p>
        </p:txBody>
      </p:sp>
      <p:sp>
        <p:nvSpPr>
          <p:cNvPr id="7" name="TextBox 6">
            <a:extLst>
              <a:ext uri="{FF2B5EF4-FFF2-40B4-BE49-F238E27FC236}">
                <a16:creationId xmlns:a16="http://schemas.microsoft.com/office/drawing/2014/main" id="{1F632AC7-C9E6-43DB-9FEE-B05585C3AD9F}"/>
              </a:ext>
            </a:extLst>
          </p:cNvPr>
          <p:cNvSpPr txBox="1"/>
          <p:nvPr/>
        </p:nvSpPr>
        <p:spPr>
          <a:xfrm>
            <a:off x="8410426" y="4756009"/>
            <a:ext cx="3156559" cy="163121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Plants like bearberry, juniper, and some grasses will stay green and photosynthesize in the subnivean zone.</a:t>
            </a:r>
          </a:p>
        </p:txBody>
      </p:sp>
    </p:spTree>
    <p:extLst>
      <p:ext uri="{BB962C8B-B14F-4D97-AF65-F5344CB8AC3E}">
        <p14:creationId xmlns:p14="http://schemas.microsoft.com/office/powerpoint/2010/main" val="239388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30F3-A509-4BE9-B264-62EE9F43743D}"/>
              </a:ext>
            </a:extLst>
          </p:cNvPr>
          <p:cNvSpPr>
            <a:spLocks noGrp="1"/>
          </p:cNvSpPr>
          <p:nvPr>
            <p:ph type="title"/>
          </p:nvPr>
        </p:nvSpPr>
        <p:spPr>
          <a:xfrm>
            <a:off x="677334" y="316089"/>
            <a:ext cx="8596668" cy="1320800"/>
          </a:xfrm>
        </p:spPr>
        <p:txBody>
          <a:bodyPr>
            <a:normAutofit/>
          </a:bodyPr>
          <a:lstStyle/>
          <a:p>
            <a:r>
              <a:rPr lang="en-US" sz="4000" dirty="0" smtClean="0">
                <a:solidFill>
                  <a:schemeClr val="tx1"/>
                </a:solidFill>
                <a:latin typeface="Arial" panose="020B0604020202020204" pitchFamily="34" charset="0"/>
                <a:cs typeface="Arial" panose="020B0604020202020204" pitchFamily="34" charset="0"/>
              </a:rPr>
              <a:t>WINTER ADAPTATIONS: TREES</a:t>
            </a:r>
            <a:endParaRPr lang="en-US" sz="4000" dirty="0">
              <a:solidFill>
                <a:schemeClr val="tx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ABCF737-1615-4846-BB9D-BD35F203117A}"/>
              </a:ext>
            </a:extLst>
          </p:cNvPr>
          <p:cNvSpPr>
            <a:spLocks noGrp="1"/>
          </p:cNvSpPr>
          <p:nvPr>
            <p:ph idx="1"/>
          </p:nvPr>
        </p:nvSpPr>
        <p:spPr>
          <a:xfrm>
            <a:off x="677334" y="1270000"/>
            <a:ext cx="8596312" cy="5306164"/>
          </a:xfrm>
        </p:spPr>
        <p:txBody>
          <a:bodyPr>
            <a:normAutofit/>
          </a:bodyPr>
          <a:lstStyle/>
          <a:p>
            <a:pPr>
              <a:buClr>
                <a:schemeClr val="accent6">
                  <a:lumMod val="75000"/>
                </a:schemeClr>
              </a:buClr>
            </a:pPr>
            <a:r>
              <a:rPr lang="en-US" sz="2400" b="1" dirty="0">
                <a:latin typeface="Arial" panose="020B0604020202020204" pitchFamily="34" charset="0"/>
                <a:cs typeface="Arial" panose="020B0604020202020204" pitchFamily="34" charset="0"/>
              </a:rPr>
              <a:t>Coniferous trees </a:t>
            </a:r>
            <a:r>
              <a:rPr lang="en-US" sz="2000" dirty="0">
                <a:latin typeface="Arial" panose="020B0604020202020204" pitchFamily="34" charset="0"/>
                <a:cs typeface="Arial" panose="020B0604020202020204" pitchFamily="34" charset="0"/>
              </a:rPr>
              <a:t>retain their leaves (needles) so they are ready to photosynthesize during favorable conditions. Needles are waxy and thin to minimize evaporation. They are long and densely bunched to increase humidity and heat retention.</a:t>
            </a:r>
          </a:p>
          <a:p>
            <a:pPr>
              <a:buClr>
                <a:schemeClr val="accent6">
                  <a:lumMod val="75000"/>
                </a:schemeClr>
              </a:buClr>
            </a:pPr>
            <a:r>
              <a:rPr lang="en-US" sz="2000" dirty="0">
                <a:latin typeface="Arial" panose="020B0604020202020204" pitchFamily="34" charset="0"/>
                <a:cs typeface="Arial" panose="020B0604020202020204" pitchFamily="34" charset="0"/>
              </a:rPr>
              <a:t>Conifers add sugars and proteins their sap to create an antifreeze.</a:t>
            </a:r>
          </a:p>
          <a:p>
            <a:pPr>
              <a:buClr>
                <a:schemeClr val="accent6">
                  <a:lumMod val="75000"/>
                </a:schemeClr>
              </a:buClr>
            </a:pPr>
            <a:r>
              <a:rPr lang="en-US" sz="2000" dirty="0">
                <a:latin typeface="Arial" panose="020B0604020202020204" pitchFamily="34" charset="0"/>
                <a:cs typeface="Arial" panose="020B0604020202020204" pitchFamily="34" charset="0"/>
              </a:rPr>
              <a:t>Their upward-curving, flexible branches allow for snow loading without breakage.</a:t>
            </a:r>
          </a:p>
          <a:p>
            <a:pPr>
              <a:buClr>
                <a:schemeClr val="accent6">
                  <a:lumMod val="75000"/>
                </a:schemeClr>
              </a:buClr>
            </a:pPr>
            <a:r>
              <a:rPr lang="en-US" sz="2400" b="1" dirty="0">
                <a:latin typeface="Arial" panose="020B0604020202020204" pitchFamily="34" charset="0"/>
                <a:cs typeface="Arial" panose="020B0604020202020204" pitchFamily="34" charset="0"/>
              </a:rPr>
              <a:t>Deciduous trees </a:t>
            </a:r>
            <a:r>
              <a:rPr lang="en-US" sz="2000" dirty="0">
                <a:latin typeface="Arial" panose="020B0604020202020204" pitchFamily="34" charset="0"/>
                <a:cs typeface="Arial" panose="020B0604020202020204" pitchFamily="34" charset="0"/>
              </a:rPr>
              <a:t>drop their leaves each year to prevent damage from freezing and snow loading. They sense the change in the length of day using molecules called “phytochromes”. This initiates the process of leaf drop.</a:t>
            </a:r>
          </a:p>
          <a:p>
            <a:pPr>
              <a:buClr>
                <a:schemeClr val="accent6">
                  <a:lumMod val="75000"/>
                </a:schemeClr>
              </a:buClr>
            </a:pPr>
            <a:r>
              <a:rPr lang="en-US" sz="2000" dirty="0">
                <a:latin typeface="Arial" panose="020B0604020202020204" pitchFamily="34" charset="0"/>
                <a:cs typeface="Arial" panose="020B0604020202020204" pitchFamily="34" charset="0"/>
              </a:rPr>
              <a:t>These trees begin preparing for winter in summer when they create buds which contain next year’s leaves. These buds can be used to identify trees during the winter.</a:t>
            </a:r>
          </a:p>
          <a:p>
            <a:endParaRPr lang="en-US" dirty="0"/>
          </a:p>
        </p:txBody>
      </p:sp>
    </p:spTree>
    <p:extLst>
      <p:ext uri="{BB962C8B-B14F-4D97-AF65-F5344CB8AC3E}">
        <p14:creationId xmlns:p14="http://schemas.microsoft.com/office/powerpoint/2010/main" val="141439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4318-A988-456D-B589-0884590D1BB6}"/>
              </a:ext>
            </a:extLst>
          </p:cNvPr>
          <p:cNvSpPr>
            <a:spLocks noGrp="1"/>
          </p:cNvSpPr>
          <p:nvPr>
            <p:ph type="title"/>
          </p:nvPr>
        </p:nvSpPr>
        <p:spPr>
          <a:xfrm>
            <a:off x="-277426" y="-15305"/>
            <a:ext cx="8596668" cy="1320800"/>
          </a:xfrm>
        </p:spPr>
        <p:txBody>
          <a:bodyPr>
            <a:normAutofit/>
          </a:bodyPr>
          <a:lstStyle/>
          <a:p>
            <a:pPr algn="ctr"/>
            <a:r>
              <a:rPr lang="en-US" sz="4000" dirty="0">
                <a:solidFill>
                  <a:schemeClr val="tx1"/>
                </a:solidFill>
                <a:latin typeface="Arial" panose="020B0604020202020204" pitchFamily="34" charset="0"/>
                <a:cs typeface="Arial" panose="020B0604020202020204" pitchFamily="34" charset="0"/>
              </a:rPr>
              <a:t>TREE ID IN WINTER: Conifers</a:t>
            </a:r>
          </a:p>
        </p:txBody>
      </p:sp>
      <p:sp>
        <p:nvSpPr>
          <p:cNvPr id="5" name="TextBox 4">
            <a:extLst>
              <a:ext uri="{FF2B5EF4-FFF2-40B4-BE49-F238E27FC236}">
                <a16:creationId xmlns:a16="http://schemas.microsoft.com/office/drawing/2014/main" id="{96DBDB50-242C-4F16-BB4C-AF0783E5F549}"/>
              </a:ext>
            </a:extLst>
          </p:cNvPr>
          <p:cNvSpPr txBox="1"/>
          <p:nvPr/>
        </p:nvSpPr>
        <p:spPr>
          <a:xfrm>
            <a:off x="4253169" y="3615822"/>
            <a:ext cx="3720581"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pruce needles are </a:t>
            </a:r>
            <a:r>
              <a:rPr lang="en-US" sz="2000" b="1"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hort, </a:t>
            </a:r>
            <a:r>
              <a:rPr lang="en-US" sz="2000" b="1"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harp, and </a:t>
            </a:r>
            <a:r>
              <a:rPr lang="en-US" sz="2000" b="1"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quare.</a:t>
            </a:r>
          </a:p>
        </p:txBody>
      </p:sp>
      <p:sp>
        <p:nvSpPr>
          <p:cNvPr id="6" name="TextBox 5">
            <a:extLst>
              <a:ext uri="{FF2B5EF4-FFF2-40B4-BE49-F238E27FC236}">
                <a16:creationId xmlns:a16="http://schemas.microsoft.com/office/drawing/2014/main" id="{AF3CB378-7A3F-473F-BFE1-03E7DB8E3566}"/>
              </a:ext>
            </a:extLst>
          </p:cNvPr>
          <p:cNvSpPr txBox="1"/>
          <p:nvPr/>
        </p:nvSpPr>
        <p:spPr>
          <a:xfrm>
            <a:off x="853197" y="3628800"/>
            <a:ext cx="2465329"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ine needles grow in </a:t>
            </a:r>
            <a:r>
              <a:rPr lang="en-US" sz="2000" b="1" dirty="0">
                <a:latin typeface="Arial" panose="020B0604020202020204" pitchFamily="34" charset="0"/>
                <a:cs typeface="Arial" panose="020B0604020202020204" pitchFamily="34" charset="0"/>
              </a:rPr>
              <a:t>p</a:t>
            </a:r>
            <a:r>
              <a:rPr lang="en-US" sz="2000" dirty="0">
                <a:latin typeface="Arial" panose="020B0604020202020204" pitchFamily="34" charset="0"/>
                <a:cs typeface="Arial" panose="020B0604020202020204" pitchFamily="34" charset="0"/>
              </a:rPr>
              <a:t>airs.</a:t>
            </a:r>
          </a:p>
        </p:txBody>
      </p:sp>
      <p:pic>
        <p:nvPicPr>
          <p:cNvPr id="4106" name="Picture 10" descr="Pine Needles">
            <a:extLst>
              <a:ext uri="{FF2B5EF4-FFF2-40B4-BE49-F238E27FC236}">
                <a16:creationId xmlns:a16="http://schemas.microsoft.com/office/drawing/2014/main" id="{A2ED0C9B-594C-445A-A03C-E3928EB49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767" y="4399375"/>
            <a:ext cx="2087905" cy="208790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Spruce Needles Ice Crystals">
            <a:extLst>
              <a:ext uri="{FF2B5EF4-FFF2-40B4-BE49-F238E27FC236}">
                <a16:creationId xmlns:a16="http://schemas.microsoft.com/office/drawing/2014/main" id="{F2DE64E6-D256-44D4-9EFB-2580E1DC8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453" y="4403728"/>
            <a:ext cx="2083552" cy="2083552"/>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Douglas Fir">
            <a:extLst>
              <a:ext uri="{FF2B5EF4-FFF2-40B4-BE49-F238E27FC236}">
                <a16:creationId xmlns:a16="http://schemas.microsoft.com/office/drawing/2014/main" id="{1FFD7193-AFA1-40C0-8879-0C6BD42390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00"/>
          <a:stretch/>
        </p:blipFill>
        <p:spPr bwMode="auto">
          <a:xfrm>
            <a:off x="9018284" y="4203753"/>
            <a:ext cx="2048939" cy="20489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28AB1B-081E-4C4E-9227-7F445851707A}"/>
              </a:ext>
            </a:extLst>
          </p:cNvPr>
          <p:cNvSpPr txBox="1"/>
          <p:nvPr/>
        </p:nvSpPr>
        <p:spPr>
          <a:xfrm>
            <a:off x="8711994" y="3667256"/>
            <a:ext cx="2968142"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ir needles are </a:t>
            </a:r>
            <a:r>
              <a:rPr lang="en-US" sz="2400" b="1" dirty="0">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lat</a:t>
            </a:r>
            <a:r>
              <a:rPr lang="en-US" dirty="0">
                <a:latin typeface="Arial" panose="020B0604020202020204" pitchFamily="34" charset="0"/>
                <a:cs typeface="Arial" panose="020B0604020202020204" pitchFamily="34" charset="0"/>
              </a:rPr>
              <a:t>.</a:t>
            </a:r>
          </a:p>
        </p:txBody>
      </p:sp>
      <p:pic>
        <p:nvPicPr>
          <p:cNvPr id="4112" name="Picture 16" descr="Red and jack pine, Brainerd MN">
            <a:extLst>
              <a:ext uri="{FF2B5EF4-FFF2-40B4-BE49-F238E27FC236}">
                <a16:creationId xmlns:a16="http://schemas.microsoft.com/office/drawing/2014/main" id="{E92551DE-64DF-44D8-8A96-98569BE896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3496"/>
          <a:stretch/>
        </p:blipFill>
        <p:spPr bwMode="auto">
          <a:xfrm>
            <a:off x="578011" y="861864"/>
            <a:ext cx="2821419" cy="28214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73C0E53-37C5-42EF-9111-5BB8F5688D97}"/>
              </a:ext>
            </a:extLst>
          </p:cNvPr>
          <p:cNvSpPr txBox="1"/>
          <p:nvPr/>
        </p:nvSpPr>
        <p:spPr>
          <a:xfrm>
            <a:off x="578011" y="861864"/>
            <a:ext cx="195047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PINE</a:t>
            </a:r>
          </a:p>
        </p:txBody>
      </p:sp>
      <p:sp>
        <p:nvSpPr>
          <p:cNvPr id="11" name="TextBox 10">
            <a:extLst>
              <a:ext uri="{FF2B5EF4-FFF2-40B4-BE49-F238E27FC236}">
                <a16:creationId xmlns:a16="http://schemas.microsoft.com/office/drawing/2014/main" id="{8994653E-0346-4491-9321-437F4CDB7493}"/>
              </a:ext>
            </a:extLst>
          </p:cNvPr>
          <p:cNvSpPr txBox="1"/>
          <p:nvPr/>
        </p:nvSpPr>
        <p:spPr>
          <a:xfrm>
            <a:off x="4872625" y="1502220"/>
            <a:ext cx="1678487" cy="369332"/>
          </a:xfrm>
          <a:prstGeom prst="rect">
            <a:avLst/>
          </a:prstGeom>
          <a:noFill/>
        </p:spPr>
        <p:txBody>
          <a:bodyPr wrap="square" rtlCol="0">
            <a:spAutoFit/>
          </a:bodyPr>
          <a:lstStyle/>
          <a:p>
            <a:r>
              <a:rPr lang="en-US" dirty="0">
                <a:solidFill>
                  <a:schemeClr val="bg1"/>
                </a:solidFill>
              </a:rPr>
              <a:t>SPRUCE</a:t>
            </a:r>
          </a:p>
        </p:txBody>
      </p:sp>
      <p:pic>
        <p:nvPicPr>
          <p:cNvPr id="4116" name="Picture 20" descr="Cooks Blue Balsam Fir for Sale - TreeTime.ca">
            <a:extLst>
              <a:ext uri="{FF2B5EF4-FFF2-40B4-BE49-F238E27FC236}">
                <a16:creationId xmlns:a16="http://schemas.microsoft.com/office/drawing/2014/main" id="{78DFE10A-F2DB-4147-8776-E107D58956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2305" y="856817"/>
            <a:ext cx="2104918" cy="28101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719B55E-60C2-48F2-A188-D185953C06F8}"/>
              </a:ext>
            </a:extLst>
          </p:cNvPr>
          <p:cNvSpPr txBox="1"/>
          <p:nvPr/>
        </p:nvSpPr>
        <p:spPr>
          <a:xfrm>
            <a:off x="8943961" y="835908"/>
            <a:ext cx="9144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a:t>
            </a:r>
          </a:p>
        </p:txBody>
      </p:sp>
      <p:pic>
        <p:nvPicPr>
          <p:cNvPr id="4118" name="Picture 22" descr="Flora Database - Flora of Newfoundland and Labrador">
            <a:extLst>
              <a:ext uri="{FF2B5EF4-FFF2-40B4-BE49-F238E27FC236}">
                <a16:creationId xmlns:a16="http://schemas.microsoft.com/office/drawing/2014/main" id="{EEA10C32-2628-4A63-AC74-3053B0BDC4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7653" y="835908"/>
            <a:ext cx="2731614" cy="28181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5BB476C-8212-450F-BC05-CF7AF4787305}"/>
              </a:ext>
            </a:extLst>
          </p:cNvPr>
          <p:cNvSpPr txBox="1"/>
          <p:nvPr/>
        </p:nvSpPr>
        <p:spPr>
          <a:xfrm>
            <a:off x="4700834" y="788544"/>
            <a:ext cx="154637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SPRUCE</a:t>
            </a:r>
          </a:p>
        </p:txBody>
      </p:sp>
    </p:spTree>
    <p:extLst>
      <p:ext uri="{BB962C8B-B14F-4D97-AF65-F5344CB8AC3E}">
        <p14:creationId xmlns:p14="http://schemas.microsoft.com/office/powerpoint/2010/main" val="266422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BE6A7-9589-45EE-A2CA-52FB2B151D4A}"/>
              </a:ext>
            </a:extLst>
          </p:cNvPr>
          <p:cNvSpPr>
            <a:spLocks noGrp="1"/>
          </p:cNvSpPr>
          <p:nvPr>
            <p:ph type="title"/>
          </p:nvPr>
        </p:nvSpPr>
        <p:spPr>
          <a:xfrm>
            <a:off x="60241" y="92013"/>
            <a:ext cx="8596312" cy="1320800"/>
          </a:xfrm>
        </p:spPr>
        <p:txBody>
          <a:bodyPr>
            <a:normAutofit/>
          </a:bodyPr>
          <a:lstStyle/>
          <a:p>
            <a:pPr algn="ctr"/>
            <a:r>
              <a:rPr lang="en-US" sz="4000" dirty="0">
                <a:solidFill>
                  <a:schemeClr val="tx1"/>
                </a:solidFill>
                <a:latin typeface="Arial" panose="020B0604020202020204" pitchFamily="34" charset="0"/>
                <a:cs typeface="Arial" panose="020B0604020202020204" pitchFamily="34" charset="0"/>
              </a:rPr>
              <a:t>TREE ID IN WINTER: Deciduous</a:t>
            </a:r>
          </a:p>
        </p:txBody>
      </p:sp>
      <p:pic>
        <p:nvPicPr>
          <p:cNvPr id="6" name="il_fi">
            <a:extLst>
              <a:ext uri="{FF2B5EF4-FFF2-40B4-BE49-F238E27FC236}">
                <a16:creationId xmlns:a16="http://schemas.microsoft.com/office/drawing/2014/main" id="{8639EFF5-B115-4859-964D-35916B3F3DE1}"/>
              </a:ext>
            </a:extLst>
          </p:cNvPr>
          <p:cNvPicPr/>
          <p:nvPr/>
        </p:nvPicPr>
        <p:blipFill>
          <a:blip r:embed="rId2" cstate="print"/>
          <a:srcRect l="28125" r="28125"/>
          <a:stretch>
            <a:fillRect/>
          </a:stretch>
        </p:blipFill>
        <p:spPr bwMode="auto">
          <a:xfrm rot="10800000">
            <a:off x="3543784" y="937629"/>
            <a:ext cx="1959956" cy="3989970"/>
          </a:xfrm>
          <a:prstGeom prst="rect">
            <a:avLst/>
          </a:prstGeom>
          <a:noFill/>
          <a:ln w="9525">
            <a:noFill/>
            <a:miter lim="800000"/>
            <a:headEnd/>
            <a:tailEnd/>
          </a:ln>
        </p:spPr>
      </p:pic>
      <p:pic>
        <p:nvPicPr>
          <p:cNvPr id="8" name="il_fi">
            <a:extLst>
              <a:ext uri="{FF2B5EF4-FFF2-40B4-BE49-F238E27FC236}">
                <a16:creationId xmlns:a16="http://schemas.microsoft.com/office/drawing/2014/main" id="{937856AE-5389-441B-A519-D584BBF4A088}"/>
              </a:ext>
            </a:extLst>
          </p:cNvPr>
          <p:cNvPicPr/>
          <p:nvPr/>
        </p:nvPicPr>
        <p:blipFill>
          <a:blip r:embed="rId3" cstate="print"/>
          <a:srcRect l="35840" r="35840"/>
          <a:stretch>
            <a:fillRect/>
          </a:stretch>
        </p:blipFill>
        <p:spPr bwMode="auto">
          <a:xfrm>
            <a:off x="6558617" y="944324"/>
            <a:ext cx="1959957" cy="3989971"/>
          </a:xfrm>
          <a:prstGeom prst="rect">
            <a:avLst/>
          </a:prstGeom>
          <a:noFill/>
          <a:ln w="9525">
            <a:noFill/>
            <a:miter lim="800000"/>
            <a:headEnd/>
            <a:tailEnd/>
          </a:ln>
        </p:spPr>
      </p:pic>
      <p:pic>
        <p:nvPicPr>
          <p:cNvPr id="6148" name="Picture 4" descr="quaking aspen, Populus tremuloides (Salicales: Salicaceae) - 5459332">
            <a:extLst>
              <a:ext uri="{FF2B5EF4-FFF2-40B4-BE49-F238E27FC236}">
                <a16:creationId xmlns:a16="http://schemas.microsoft.com/office/drawing/2014/main" id="{DBE9F652-C220-4A76-BE52-6B06F486DC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880" t="33368" r="12444" b="39240"/>
          <a:stretch/>
        </p:blipFill>
        <p:spPr bwMode="auto">
          <a:xfrm rot="16200000">
            <a:off x="-455823" y="1933579"/>
            <a:ext cx="3943777" cy="19518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194BD51-58C4-4A3A-9470-E0E8DBDAA088}"/>
              </a:ext>
            </a:extLst>
          </p:cNvPr>
          <p:cNvSpPr txBox="1"/>
          <p:nvPr/>
        </p:nvSpPr>
        <p:spPr>
          <a:xfrm>
            <a:off x="325120" y="4927601"/>
            <a:ext cx="2849063" cy="1754326"/>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Trembling </a:t>
            </a:r>
            <a:r>
              <a:rPr lang="en-US" sz="2400" b="1" dirty="0" smtClean="0">
                <a:latin typeface="Arial" panose="020B0604020202020204" pitchFamily="34" charset="0"/>
                <a:cs typeface="Arial" panose="020B0604020202020204" pitchFamily="34" charset="0"/>
              </a:rPr>
              <a:t>Aspen </a:t>
            </a:r>
            <a:r>
              <a:rPr lang="en-US" sz="24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Populous </a:t>
            </a:r>
            <a:r>
              <a:rPr lang="en-US" sz="2000" dirty="0" err="1">
                <a:latin typeface="Arial" panose="020B0604020202020204" pitchFamily="34" charset="0"/>
                <a:cs typeface="Arial" panose="020B0604020202020204" pitchFamily="34" charset="0"/>
              </a:rPr>
              <a:t>tremuloides</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White powdery bark with medium brown twigs</a:t>
            </a:r>
          </a:p>
        </p:txBody>
      </p:sp>
      <p:sp>
        <p:nvSpPr>
          <p:cNvPr id="11" name="TextBox 10">
            <a:extLst>
              <a:ext uri="{FF2B5EF4-FFF2-40B4-BE49-F238E27FC236}">
                <a16:creationId xmlns:a16="http://schemas.microsoft.com/office/drawing/2014/main" id="{301F0F3A-AC75-427E-BDB9-221203EE8E34}"/>
              </a:ext>
            </a:extLst>
          </p:cNvPr>
          <p:cNvSpPr txBox="1"/>
          <p:nvPr/>
        </p:nvSpPr>
        <p:spPr>
          <a:xfrm>
            <a:off x="3243173" y="5003893"/>
            <a:ext cx="2568711" cy="138499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Manitoba </a:t>
            </a:r>
            <a:r>
              <a:rPr lang="en-US" sz="2400" b="1" dirty="0" smtClean="0">
                <a:latin typeface="Arial" panose="020B0604020202020204" pitchFamily="34" charset="0"/>
                <a:cs typeface="Arial" panose="020B0604020202020204" pitchFamily="34" charset="0"/>
              </a:rPr>
              <a:t>Maple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Acer </a:t>
            </a:r>
            <a:r>
              <a:rPr lang="en-US" sz="2000" dirty="0" err="1">
                <a:latin typeface="Arial" panose="020B0604020202020204" pitchFamily="34" charset="0"/>
                <a:cs typeface="Arial" panose="020B0604020202020204" pitchFamily="34" charset="0"/>
              </a:rPr>
              <a:t>nuegundo</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Look for “m” shape between buds.</a:t>
            </a:r>
          </a:p>
        </p:txBody>
      </p:sp>
      <p:sp>
        <p:nvSpPr>
          <p:cNvPr id="12" name="TextBox 11">
            <a:extLst>
              <a:ext uri="{FF2B5EF4-FFF2-40B4-BE49-F238E27FC236}">
                <a16:creationId xmlns:a16="http://schemas.microsoft.com/office/drawing/2014/main" id="{BC6F0B33-CD8D-4B02-A9E9-8701B1771870}"/>
              </a:ext>
            </a:extLst>
          </p:cNvPr>
          <p:cNvSpPr txBox="1"/>
          <p:nvPr/>
        </p:nvSpPr>
        <p:spPr>
          <a:xfrm>
            <a:off x="5949863" y="4955738"/>
            <a:ext cx="2706690" cy="138499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Saskatoon </a:t>
            </a:r>
            <a:r>
              <a:rPr lang="en-US" sz="2400" b="1" dirty="0" smtClean="0">
                <a:latin typeface="Arial" panose="020B0604020202020204" pitchFamily="34" charset="0"/>
                <a:cs typeface="Arial" panose="020B0604020202020204" pitchFamily="34" charset="0"/>
              </a:rPr>
              <a:t>Berry</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Almenchier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alnifolia</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Look for white fuzz on the tips of the buds</a:t>
            </a:r>
          </a:p>
        </p:txBody>
      </p:sp>
      <p:sp>
        <p:nvSpPr>
          <p:cNvPr id="13" name="TextBox 12">
            <a:extLst>
              <a:ext uri="{FF2B5EF4-FFF2-40B4-BE49-F238E27FC236}">
                <a16:creationId xmlns:a16="http://schemas.microsoft.com/office/drawing/2014/main" id="{100EC0AB-5B30-41ED-95D1-C56C357D741E}"/>
              </a:ext>
            </a:extLst>
          </p:cNvPr>
          <p:cNvSpPr txBox="1"/>
          <p:nvPr/>
        </p:nvSpPr>
        <p:spPr>
          <a:xfrm>
            <a:off x="9017819" y="4927600"/>
            <a:ext cx="2885189" cy="1692771"/>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Blasam</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Poplar</a:t>
            </a:r>
            <a:endParaRPr lang="en-US"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Populous </a:t>
            </a:r>
            <a:r>
              <a:rPr lang="en-US" sz="2000" dirty="0" err="1">
                <a:latin typeface="Arial" panose="020B0604020202020204" pitchFamily="34" charset="0"/>
                <a:cs typeface="Arial" panose="020B0604020202020204" pitchFamily="34" charset="0"/>
              </a:rPr>
              <a:t>balsmifera</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These are the biggest buds found in this region</a:t>
            </a:r>
            <a:r>
              <a:rPr lang="en-US" sz="2000" dirty="0"/>
              <a:t>.</a:t>
            </a:r>
          </a:p>
        </p:txBody>
      </p:sp>
      <p:pic>
        <p:nvPicPr>
          <p:cNvPr id="1026" name="Picture 2" descr="Populus balsamifera (Balsam Poplar): Minnesota Wildflowers">
            <a:extLst>
              <a:ext uri="{FF2B5EF4-FFF2-40B4-BE49-F238E27FC236}">
                <a16:creationId xmlns:a16="http://schemas.microsoft.com/office/drawing/2014/main" id="{BBD5B772-927D-4FC8-8574-06B7D45ACA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a:off x="9691605" y="928648"/>
            <a:ext cx="1473312" cy="392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4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oke Cherry | Miles Hearn">
            <a:extLst>
              <a:ext uri="{FF2B5EF4-FFF2-40B4-BE49-F238E27FC236}">
                <a16:creationId xmlns:a16="http://schemas.microsoft.com/office/drawing/2014/main" id="{696846A6-9A83-4253-AD5C-F3D41B3655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45" t="8358" r="37407"/>
          <a:stretch/>
        </p:blipFill>
        <p:spPr bwMode="auto">
          <a:xfrm>
            <a:off x="5021074" y="1138824"/>
            <a:ext cx="1942336" cy="38903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E63669E-37FD-4135-9CEF-F328CA2959A4}"/>
              </a:ext>
            </a:extLst>
          </p:cNvPr>
          <p:cNvSpPr>
            <a:spLocks noGrp="1"/>
          </p:cNvSpPr>
          <p:nvPr>
            <p:ph type="title"/>
          </p:nvPr>
        </p:nvSpPr>
        <p:spPr>
          <a:xfrm>
            <a:off x="564092" y="183715"/>
            <a:ext cx="8596312" cy="1320800"/>
          </a:xfrm>
        </p:spPr>
        <p:txBody>
          <a:bodyPr>
            <a:normAutofit/>
          </a:bodyPr>
          <a:lstStyle/>
          <a:p>
            <a:pPr algn="ctr"/>
            <a:r>
              <a:rPr lang="en-US" sz="4000" dirty="0">
                <a:solidFill>
                  <a:schemeClr val="tx1"/>
                </a:solidFill>
                <a:latin typeface="Arial" panose="020B0604020202020204" pitchFamily="34" charset="0"/>
                <a:cs typeface="Arial" panose="020B0604020202020204" pitchFamily="34" charset="0"/>
              </a:rPr>
              <a:t>TREE ID IN WINTER: Deciduous</a:t>
            </a:r>
          </a:p>
        </p:txBody>
      </p:sp>
      <p:pic>
        <p:nvPicPr>
          <p:cNvPr id="6" name="Picture 6" descr="Fraxinus pennsylvanica - Green ash - winter bud and leaf s… | Flickr">
            <a:extLst>
              <a:ext uri="{FF2B5EF4-FFF2-40B4-BE49-F238E27FC236}">
                <a16:creationId xmlns:a16="http://schemas.microsoft.com/office/drawing/2014/main" id="{FD234159-A331-4530-8C30-A6753C38EE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4482" y="1138825"/>
            <a:ext cx="2338193" cy="33517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C7617F0-981A-4C84-A51D-47C258050EB7}"/>
              </a:ext>
            </a:extLst>
          </p:cNvPr>
          <p:cNvSpPr txBox="1"/>
          <p:nvPr/>
        </p:nvSpPr>
        <p:spPr>
          <a:xfrm>
            <a:off x="836975" y="4513963"/>
            <a:ext cx="2847413" cy="2000548"/>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Green Ash</a:t>
            </a:r>
            <a:r>
              <a:rPr lang="en-US" dirty="0">
                <a:latin typeface="Arial" panose="020B0604020202020204" pitchFamily="34" charset="0"/>
                <a:cs typeface="Arial" panose="020B0604020202020204" pitchFamily="34" charset="0"/>
              </a:rPr>
              <a:t> </a:t>
            </a:r>
          </a:p>
          <a:p>
            <a:pPr algn="ctr"/>
            <a:r>
              <a:rPr lang="en-US" sz="2000" dirty="0">
                <a:latin typeface="Arial" panose="020B0604020202020204" pitchFamily="34" charset="0"/>
                <a:cs typeface="Arial" panose="020B0604020202020204" pitchFamily="34" charset="0"/>
              </a:rPr>
              <a:t>(Fraxinus </a:t>
            </a:r>
            <a:r>
              <a:rPr lang="en-US" sz="2000" dirty="0" err="1">
                <a:latin typeface="Arial" panose="020B0604020202020204" pitchFamily="34" charset="0"/>
                <a:cs typeface="Arial" panose="020B0604020202020204" pitchFamily="34" charset="0"/>
              </a:rPr>
              <a:t>pensylvinica</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Terminal bud looks like a deer hoof, and other buds are small, round balls.</a:t>
            </a:r>
          </a:p>
        </p:txBody>
      </p:sp>
      <p:sp>
        <p:nvSpPr>
          <p:cNvPr id="9" name="TextBox 8">
            <a:extLst>
              <a:ext uri="{FF2B5EF4-FFF2-40B4-BE49-F238E27FC236}">
                <a16:creationId xmlns:a16="http://schemas.microsoft.com/office/drawing/2014/main" id="{4D4EF739-A982-4871-9F14-3DF46AC52EAB}"/>
              </a:ext>
            </a:extLst>
          </p:cNvPr>
          <p:cNvSpPr txBox="1"/>
          <p:nvPr/>
        </p:nvSpPr>
        <p:spPr>
          <a:xfrm>
            <a:off x="4655576" y="5029199"/>
            <a:ext cx="2673332" cy="1692771"/>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Chokecherry</a:t>
            </a: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Prunus virginiana)</a:t>
            </a:r>
          </a:p>
          <a:p>
            <a:pPr algn="ctr"/>
            <a:r>
              <a:rPr lang="en-US" sz="2000" dirty="0">
                <a:latin typeface="Arial" panose="020B0604020202020204" pitchFamily="34" charset="0"/>
                <a:cs typeface="Arial" panose="020B0604020202020204" pitchFamily="34" charset="0"/>
              </a:rPr>
              <a:t>Always has a double bud at the end of the twig.</a:t>
            </a:r>
          </a:p>
        </p:txBody>
      </p:sp>
      <p:pic>
        <p:nvPicPr>
          <p:cNvPr id="7172" name="Picture 4" descr="Populus deltoides (eastern cottonwood, necklace poplar): Go Botany">
            <a:extLst>
              <a:ext uri="{FF2B5EF4-FFF2-40B4-BE49-F238E27FC236}">
                <a16:creationId xmlns:a16="http://schemas.microsoft.com/office/drawing/2014/main" id="{26A4CE2F-F1CB-47FC-B6FB-7B6BDCAC6D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09" r="15785"/>
          <a:stretch/>
        </p:blipFill>
        <p:spPr bwMode="auto">
          <a:xfrm rot="16200000">
            <a:off x="8012353" y="1099113"/>
            <a:ext cx="3183327" cy="26733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D291E70-11CD-4A42-B242-7CA7E859AD95}"/>
              </a:ext>
            </a:extLst>
          </p:cNvPr>
          <p:cNvSpPr txBox="1"/>
          <p:nvPr/>
        </p:nvSpPr>
        <p:spPr>
          <a:xfrm>
            <a:off x="8141370" y="4027443"/>
            <a:ext cx="3143863" cy="2308324"/>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Plains Cottonwood</a:t>
            </a: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Populous </a:t>
            </a:r>
            <a:r>
              <a:rPr lang="en-US" sz="2000" dirty="0" err="1">
                <a:latin typeface="Arial" panose="020B0604020202020204" pitchFamily="34" charset="0"/>
                <a:cs typeface="Arial" panose="020B0604020202020204" pitchFamily="34" charset="0"/>
              </a:rPr>
              <a:t>deltoides</a:t>
            </a:r>
            <a:r>
              <a:rPr lang="en-US" sz="2000" dirty="0">
                <a:latin typeface="Arial" panose="020B0604020202020204" pitchFamily="34" charset="0"/>
                <a:cs typeface="Arial" panose="020B0604020202020204" pitchFamily="34" charset="0"/>
              </a:rPr>
              <a:t>)</a:t>
            </a:r>
          </a:p>
          <a:p>
            <a:pPr algn="ctr"/>
            <a:r>
              <a:rPr lang="en-US" sz="2000" dirty="0">
                <a:latin typeface="Arial" panose="020B0604020202020204" pitchFamily="34" charset="0"/>
                <a:cs typeface="Arial" panose="020B0604020202020204" pitchFamily="34" charset="0"/>
              </a:rPr>
              <a:t>Bark on the twigs is a warm brown with ridges running the length of the twig. This gives the twig a square-</a:t>
            </a:r>
            <a:r>
              <a:rPr lang="en-US" sz="2000" dirty="0" err="1">
                <a:latin typeface="Arial" panose="020B0604020202020204" pitchFamily="34" charset="0"/>
                <a:cs typeface="Arial" panose="020B0604020202020204" pitchFamily="34" charset="0"/>
              </a:rPr>
              <a:t>ish</a:t>
            </a:r>
            <a:r>
              <a:rPr lang="en-US" sz="2000" dirty="0">
                <a:latin typeface="Arial" panose="020B0604020202020204" pitchFamily="34" charset="0"/>
                <a:cs typeface="Arial" panose="020B0604020202020204" pitchFamily="34" charset="0"/>
              </a:rPr>
              <a:t> look</a:t>
            </a:r>
          </a:p>
        </p:txBody>
      </p:sp>
    </p:spTree>
    <p:extLst>
      <p:ext uri="{BB962C8B-B14F-4D97-AF65-F5344CB8AC3E}">
        <p14:creationId xmlns:p14="http://schemas.microsoft.com/office/powerpoint/2010/main" val="14791535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141</TotalTime>
  <Words>1130</Words>
  <Application>Microsoft Office PowerPoint</Application>
  <PresentationFormat>Widescreen</PresentationFormat>
  <Paragraphs>87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Open Sans</vt:lpstr>
      <vt:lpstr>Trebuchet MS</vt:lpstr>
      <vt:lpstr>Wingdings 3</vt:lpstr>
      <vt:lpstr>Facet</vt:lpstr>
      <vt:lpstr>WINTER</vt:lpstr>
      <vt:lpstr>What makes winter?</vt:lpstr>
      <vt:lpstr>SNOW CRYSTALS</vt:lpstr>
      <vt:lpstr>Subnivean Life (Sub=below, nivean=snow)</vt:lpstr>
      <vt:lpstr>SIGNS OF THE SUBNIVEAN…</vt:lpstr>
      <vt:lpstr>WINTER ADAPTATIONS: TREES</vt:lpstr>
      <vt:lpstr>TREE ID IN WINTER: Conifers</vt:lpstr>
      <vt:lpstr>TREE ID IN WINTER: Deciduous</vt:lpstr>
      <vt:lpstr>TREE ID IN WINTER: Deciduous</vt:lpstr>
      <vt:lpstr>PowerPoint Presentation</vt:lpstr>
      <vt:lpstr>CHIONOPHILES (SNOW LOVERS)</vt:lpstr>
      <vt:lpstr>CHIONEUPHORES (SNOW TOLERATORS)</vt:lpstr>
      <vt:lpstr>CHIONOPHOBES (SNOW HATERS)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dc:title>
  <dc:creator>Gunn, Samantha</dc:creator>
  <cp:lastModifiedBy>Jessica Flahr</cp:lastModifiedBy>
  <cp:revision>14</cp:revision>
  <dcterms:created xsi:type="dcterms:W3CDTF">2020-08-06T21:04:52Z</dcterms:created>
  <dcterms:modified xsi:type="dcterms:W3CDTF">2020-08-21T17:16:18Z</dcterms:modified>
</cp:coreProperties>
</file>