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5" r:id="rId4"/>
  </p:sldMasterIdLst>
  <p:notesMasterIdLst>
    <p:notesMasterId r:id="rId12"/>
  </p:notesMasterIdLst>
  <p:sldIdLst>
    <p:sldId id="256" r:id="rId5"/>
    <p:sldId id="289" r:id="rId6"/>
    <p:sldId id="349" r:id="rId7"/>
    <p:sldId id="279" r:id="rId8"/>
    <p:sldId id="313" r:id="rId9"/>
    <p:sldId id="463" r:id="rId10"/>
    <p:sldId id="444"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5" d="100"/>
          <a:sy n="85" d="100"/>
        </p:scale>
        <p:origin x="117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458FC0-053D-4C44-8395-E1A7E014EBE8}" type="datetimeFigureOut">
              <a:rPr lang="en-CA" smtClean="0"/>
              <a:t>2020-08-21</a:t>
            </a:fld>
            <a:endParaRPr lang="en-C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9CA016-B22D-49A7-B870-19A7FB223C61}" type="slidenum">
              <a:rPr lang="en-CA" smtClean="0"/>
              <a:t>‹#›</a:t>
            </a:fld>
            <a:endParaRPr lang="en-CA"/>
          </a:p>
        </p:txBody>
      </p:sp>
    </p:spTree>
    <p:extLst>
      <p:ext uri="{BB962C8B-B14F-4D97-AF65-F5344CB8AC3E}">
        <p14:creationId xmlns:p14="http://schemas.microsoft.com/office/powerpoint/2010/main" val="4120017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32EA6E70-65D3-4A4A-98B2-8BA758A67A0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4E1C7D34-225E-4FCB-B12F-930ADF885CCB}" type="slidenum">
              <a:rPr lang="en-US" altLang="en-US"/>
              <a:pPr>
                <a:spcBef>
                  <a:spcPct val="0"/>
                </a:spcBef>
              </a:pPr>
              <a:t>2</a:t>
            </a:fld>
            <a:endParaRPr lang="en-US" altLang="en-US"/>
          </a:p>
        </p:txBody>
      </p:sp>
      <p:sp>
        <p:nvSpPr>
          <p:cNvPr id="49155" name="Rectangle 2">
            <a:extLst>
              <a:ext uri="{FF2B5EF4-FFF2-40B4-BE49-F238E27FC236}">
                <a16:creationId xmlns:a16="http://schemas.microsoft.com/office/drawing/2014/main" id="{2AC79FAF-08DC-40BD-A271-610BAEDE9BE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6" name="Rectangle 3">
            <a:extLst>
              <a:ext uri="{FF2B5EF4-FFF2-40B4-BE49-F238E27FC236}">
                <a16:creationId xmlns:a16="http://schemas.microsoft.com/office/drawing/2014/main" id="{B9EDFEFF-6ECF-48B1-8659-AC3D7B1784E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CB1E75-A995-144D-9477-6A06D40602D9}" type="slidenum">
              <a:rPr lang="en-US"/>
              <a:pPr/>
              <a:t>4</a:t>
            </a:fld>
            <a:endParaRPr lang="en-US"/>
          </a:p>
        </p:txBody>
      </p:sp>
      <p:sp>
        <p:nvSpPr>
          <p:cNvPr id="389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8915" name="Rectangle 3"/>
          <p:cNvSpPr>
            <a:spLocks noGrp="1" noChangeArrowheads="1"/>
          </p:cNvSpPr>
          <p:nvPr>
            <p:ph type="body" idx="1"/>
          </p:nvPr>
        </p:nvSpPr>
        <p:spPr/>
        <p:txBody>
          <a:bodyPr/>
          <a:lstStyle/>
          <a:p>
            <a:pPr lvl="0"/>
            <a:endParaRPr lang="en-US" sz="1200" kern="1200" dirty="0">
              <a:solidFill>
                <a:schemeClr val="tx1"/>
              </a:solidFill>
              <a:effectLst/>
              <a:latin typeface="+mn-lt"/>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674049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96167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7185486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223181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2119830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605763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8/21/2020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11400394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61576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36849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55612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8/21/2020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860022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8/21/2020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97240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8/21/2020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0352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8/21/2020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83536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8/21/2020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2137933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75238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8/21/2020</a:t>
            </a:fld>
            <a:endParaRPr lang="en-US"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8103168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britannica.com/science/shelf-fungus"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hyperlink" Target="https://www.fs.fed.us/wildflowers/beauty/lichens/biology.shtml" TargetMode="External"/><Relationship Id="rId2" Type="http://schemas.openxmlformats.org/officeDocument/2006/relationships/hyperlink" Target="https://www.britannica.com/science/lichen"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hyperlink" Target="https://www.earthwormsoc.org.uk/node/61"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79D4A-8B46-45C2-B159-0C7FD7D5C3C9}"/>
              </a:ext>
            </a:extLst>
          </p:cNvPr>
          <p:cNvSpPr>
            <a:spLocks noGrp="1"/>
          </p:cNvSpPr>
          <p:nvPr>
            <p:ph type="ctrTitle"/>
          </p:nvPr>
        </p:nvSpPr>
        <p:spPr>
          <a:xfrm>
            <a:off x="-542848" y="2449689"/>
            <a:ext cx="8269355" cy="1646302"/>
          </a:xfrm>
        </p:spPr>
        <p:txBody>
          <a:bodyPr/>
          <a:lstStyle/>
          <a:p>
            <a:r>
              <a:rPr lang="en-US" sz="6600" dirty="0">
                <a:solidFill>
                  <a:schemeClr val="tx1"/>
                </a:solidFill>
                <a:latin typeface="Arial" panose="020B0604020202020204" pitchFamily="34" charset="0"/>
                <a:cs typeface="Arial" panose="020B0604020202020204" pitchFamily="34" charset="0"/>
              </a:rPr>
              <a:t>DECOMPOSERS</a:t>
            </a:r>
            <a:endParaRPr lang="en-CA" sz="6600" dirty="0">
              <a:solidFill>
                <a:schemeClr val="tx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9915" y="4853165"/>
            <a:ext cx="2894308" cy="891583"/>
          </a:xfrm>
          <a:prstGeom prst="rect">
            <a:avLst/>
          </a:prstGeom>
        </p:spPr>
      </p:pic>
    </p:spTree>
    <p:extLst>
      <p:ext uri="{BB962C8B-B14F-4D97-AF65-F5344CB8AC3E}">
        <p14:creationId xmlns:p14="http://schemas.microsoft.com/office/powerpoint/2010/main" val="1690527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arpenter_ant_damage">
            <a:extLst>
              <a:ext uri="{FF2B5EF4-FFF2-40B4-BE49-F238E27FC236}">
                <a16:creationId xmlns:a16="http://schemas.microsoft.com/office/drawing/2014/main" id="{FF053FE3-D8BA-4FEA-8D0D-FF83DD84C4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253" y="2895695"/>
            <a:ext cx="3618947" cy="2714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FCA14197-15D0-471B-98FE-DC2D1DD2CB28}"/>
              </a:ext>
            </a:extLst>
          </p:cNvPr>
          <p:cNvPicPr>
            <a:picLocks noChangeAspect="1"/>
          </p:cNvPicPr>
          <p:nvPr/>
        </p:nvPicPr>
        <p:blipFill>
          <a:blip r:embed="rId4"/>
          <a:stretch>
            <a:fillRect/>
          </a:stretch>
        </p:blipFill>
        <p:spPr>
          <a:xfrm>
            <a:off x="140253" y="176603"/>
            <a:ext cx="2819400" cy="2112868"/>
          </a:xfrm>
          <a:prstGeom prst="rect">
            <a:avLst/>
          </a:prstGeom>
        </p:spPr>
      </p:pic>
      <p:sp>
        <p:nvSpPr>
          <p:cNvPr id="4" name="TextBox 3">
            <a:extLst>
              <a:ext uri="{FF2B5EF4-FFF2-40B4-BE49-F238E27FC236}">
                <a16:creationId xmlns:a16="http://schemas.microsoft.com/office/drawing/2014/main" id="{264225CD-CA3D-4540-84D3-EDADBCEDDF65}"/>
              </a:ext>
            </a:extLst>
          </p:cNvPr>
          <p:cNvSpPr txBox="1"/>
          <p:nvPr/>
        </p:nvSpPr>
        <p:spPr>
          <a:xfrm>
            <a:off x="42792" y="2330007"/>
            <a:ext cx="3014322"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SHELF (BRACKET) FUNGI</a:t>
            </a:r>
            <a:endParaRPr lang="en-CA"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2F457DD-33C9-4777-9874-289AF421B603}"/>
              </a:ext>
            </a:extLst>
          </p:cNvPr>
          <p:cNvSpPr txBox="1"/>
          <p:nvPr/>
        </p:nvSpPr>
        <p:spPr>
          <a:xfrm>
            <a:off x="140253" y="5639086"/>
            <a:ext cx="3271317"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CARPENTER ANTS ACTIVITY</a:t>
            </a:r>
            <a:endParaRPr lang="en-CA"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5F30E33A-0ED2-4694-903F-BD6097C581DF}"/>
              </a:ext>
            </a:extLst>
          </p:cNvPr>
          <p:cNvPicPr>
            <a:picLocks noChangeAspect="1"/>
          </p:cNvPicPr>
          <p:nvPr/>
        </p:nvPicPr>
        <p:blipFill>
          <a:blip r:embed="rId5"/>
          <a:stretch>
            <a:fillRect/>
          </a:stretch>
        </p:blipFill>
        <p:spPr>
          <a:xfrm>
            <a:off x="4015464" y="2895695"/>
            <a:ext cx="3254621" cy="2170807"/>
          </a:xfrm>
          <a:prstGeom prst="rect">
            <a:avLst/>
          </a:prstGeom>
        </p:spPr>
      </p:pic>
      <p:pic>
        <p:nvPicPr>
          <p:cNvPr id="9" name="Picture 8">
            <a:extLst>
              <a:ext uri="{FF2B5EF4-FFF2-40B4-BE49-F238E27FC236}">
                <a16:creationId xmlns:a16="http://schemas.microsoft.com/office/drawing/2014/main" id="{75EBCD7C-7A7F-4B28-9C34-F8981B0A7822}"/>
              </a:ext>
            </a:extLst>
          </p:cNvPr>
          <p:cNvPicPr>
            <a:picLocks noChangeAspect="1"/>
          </p:cNvPicPr>
          <p:nvPr/>
        </p:nvPicPr>
        <p:blipFill>
          <a:blip r:embed="rId6"/>
          <a:stretch>
            <a:fillRect/>
          </a:stretch>
        </p:blipFill>
        <p:spPr>
          <a:xfrm>
            <a:off x="4015454" y="4907053"/>
            <a:ext cx="3254631" cy="159449"/>
          </a:xfrm>
          <a:prstGeom prst="rect">
            <a:avLst/>
          </a:prstGeom>
        </p:spPr>
      </p:pic>
      <p:pic>
        <p:nvPicPr>
          <p:cNvPr id="10" name="Picture 9">
            <a:extLst>
              <a:ext uri="{FF2B5EF4-FFF2-40B4-BE49-F238E27FC236}">
                <a16:creationId xmlns:a16="http://schemas.microsoft.com/office/drawing/2014/main" id="{6B34F673-8D96-49E1-802C-E13D4E659463}"/>
              </a:ext>
            </a:extLst>
          </p:cNvPr>
          <p:cNvPicPr>
            <a:picLocks noChangeAspect="1"/>
          </p:cNvPicPr>
          <p:nvPr/>
        </p:nvPicPr>
        <p:blipFill>
          <a:blip r:embed="rId7"/>
          <a:stretch>
            <a:fillRect/>
          </a:stretch>
        </p:blipFill>
        <p:spPr>
          <a:xfrm>
            <a:off x="3046182" y="182696"/>
            <a:ext cx="3158619" cy="2106775"/>
          </a:xfrm>
          <a:prstGeom prst="rect">
            <a:avLst/>
          </a:prstGeom>
        </p:spPr>
      </p:pic>
      <p:pic>
        <p:nvPicPr>
          <p:cNvPr id="11" name="Picture 10">
            <a:extLst>
              <a:ext uri="{FF2B5EF4-FFF2-40B4-BE49-F238E27FC236}">
                <a16:creationId xmlns:a16="http://schemas.microsoft.com/office/drawing/2014/main" id="{4D8ADF91-A59C-4036-99EB-2506910144D9}"/>
              </a:ext>
            </a:extLst>
          </p:cNvPr>
          <p:cNvPicPr>
            <a:picLocks noChangeAspect="1"/>
          </p:cNvPicPr>
          <p:nvPr/>
        </p:nvPicPr>
        <p:blipFill>
          <a:blip r:embed="rId8"/>
          <a:stretch>
            <a:fillRect/>
          </a:stretch>
        </p:blipFill>
        <p:spPr>
          <a:xfrm>
            <a:off x="3057114" y="2102249"/>
            <a:ext cx="3143065" cy="187222"/>
          </a:xfrm>
          <a:prstGeom prst="rect">
            <a:avLst/>
          </a:prstGeom>
        </p:spPr>
      </p:pic>
      <p:sp>
        <p:nvSpPr>
          <p:cNvPr id="13" name="TextBox 12">
            <a:extLst>
              <a:ext uri="{FF2B5EF4-FFF2-40B4-BE49-F238E27FC236}">
                <a16:creationId xmlns:a16="http://schemas.microsoft.com/office/drawing/2014/main" id="{B2DF501F-7C33-4871-8242-6465F0983F39}"/>
              </a:ext>
            </a:extLst>
          </p:cNvPr>
          <p:cNvSpPr txBox="1"/>
          <p:nvPr/>
        </p:nvSpPr>
        <p:spPr>
          <a:xfrm>
            <a:off x="3408721" y="2210218"/>
            <a:ext cx="1923044"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HOOF FUNGUS</a:t>
            </a:r>
            <a:endParaRPr lang="en-CA" dirty="0">
              <a:latin typeface="Arial" panose="020B0604020202020204" pitchFamily="34" charset="0"/>
              <a:cs typeface="Arial" panose="020B0604020202020204" pitchFamily="34" charset="0"/>
            </a:endParaRPr>
          </a:p>
        </p:txBody>
      </p:sp>
      <p:sp>
        <p:nvSpPr>
          <p:cNvPr id="12" name="TextBox 11"/>
          <p:cNvSpPr txBox="1"/>
          <p:nvPr/>
        </p:nvSpPr>
        <p:spPr>
          <a:xfrm>
            <a:off x="3580021" y="5672726"/>
            <a:ext cx="4982454" cy="769441"/>
          </a:xfrm>
          <a:prstGeom prst="rect">
            <a:avLst/>
          </a:prstGeom>
          <a:noFill/>
        </p:spPr>
        <p:txBody>
          <a:bodyPr wrap="none" rtlCol="0">
            <a:spAutoFit/>
          </a:bodyPr>
          <a:lstStyle/>
          <a:p>
            <a:r>
              <a:rPr lang="en-CA" sz="4400" dirty="0" smtClean="0">
                <a:latin typeface="Arial" panose="020B0604020202020204" pitchFamily="34" charset="0"/>
                <a:cs typeface="Arial" panose="020B0604020202020204" pitchFamily="34" charset="0"/>
              </a:rPr>
              <a:t>DECOMPOSITION</a:t>
            </a:r>
            <a:endParaRPr lang="en-US" sz="4400" dirty="0">
              <a:latin typeface="Arial" panose="020B0604020202020204" pitchFamily="34" charset="0"/>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F3011-1FB3-412E-B17B-420E97951629}"/>
              </a:ext>
            </a:extLst>
          </p:cNvPr>
          <p:cNvSpPr>
            <a:spLocks noGrp="1"/>
          </p:cNvSpPr>
          <p:nvPr>
            <p:ph type="title"/>
          </p:nvPr>
        </p:nvSpPr>
        <p:spPr>
          <a:xfrm>
            <a:off x="265042" y="169333"/>
            <a:ext cx="6347713" cy="1320800"/>
          </a:xfrm>
        </p:spPr>
        <p:txBody>
          <a:bodyPr>
            <a:normAutofit/>
          </a:bodyPr>
          <a:lstStyle/>
          <a:p>
            <a:r>
              <a:rPr lang="en-US" sz="4000" dirty="0">
                <a:solidFill>
                  <a:schemeClr val="tx1"/>
                </a:solidFill>
                <a:latin typeface="Arial" panose="020B0604020202020204" pitchFamily="34" charset="0"/>
                <a:cs typeface="Arial" panose="020B0604020202020204" pitchFamily="34" charset="0"/>
              </a:rPr>
              <a:t>DECOMPOSITION</a:t>
            </a:r>
            <a:endParaRPr lang="en-CA" sz="4000" dirty="0">
              <a:solidFill>
                <a:schemeClr val="tx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61BE74C9-4F77-40FA-94C5-8A362F6B8B8E}"/>
              </a:ext>
            </a:extLst>
          </p:cNvPr>
          <p:cNvSpPr>
            <a:spLocks noGrp="1"/>
          </p:cNvSpPr>
          <p:nvPr>
            <p:ph idx="1"/>
          </p:nvPr>
        </p:nvSpPr>
        <p:spPr>
          <a:xfrm>
            <a:off x="366642" y="1001025"/>
            <a:ext cx="8151281" cy="5247375"/>
          </a:xfrm>
        </p:spPr>
        <p:txBody>
          <a:bodyPr>
            <a:normAutofit lnSpcReduction="10000"/>
          </a:bodyPr>
          <a:lstStyle/>
          <a:p>
            <a:pPr>
              <a:buClr>
                <a:srgbClr val="00B0F0"/>
              </a:buClr>
            </a:pPr>
            <a:r>
              <a:rPr lang="en-US" altLang="en-US" dirty="0">
                <a:latin typeface="open sans"/>
              </a:rPr>
              <a:t>Important and often overlooked part of ecosystems- decomposition: the breaking down of (dead) organic material into simpler forms. </a:t>
            </a:r>
            <a:r>
              <a:rPr lang="en-US" altLang="en-US" b="1" dirty="0">
                <a:latin typeface="open sans"/>
              </a:rPr>
              <a:t>Would you want to go outside if there were big piles of dead stuff everywhere? </a:t>
            </a:r>
            <a:r>
              <a:rPr lang="en-US" altLang="en-US" dirty="0">
                <a:latin typeface="open sans"/>
              </a:rPr>
              <a:t>Decomposers help us to return dead stuff to the soil.</a:t>
            </a:r>
          </a:p>
          <a:p>
            <a:pPr>
              <a:buClr>
                <a:srgbClr val="00B0F0"/>
              </a:buClr>
            </a:pPr>
            <a:r>
              <a:rPr lang="en-US" altLang="en-US" b="1" dirty="0">
                <a:latin typeface="open sans"/>
              </a:rPr>
              <a:t>Carpenter Ants- </a:t>
            </a:r>
            <a:r>
              <a:rPr lang="en-CA" dirty="0">
                <a:latin typeface="open sans"/>
              </a:rPr>
              <a:t>Build their nest and burrows in dead wood and logs but do not eat the wood. The worker ants, which are infertile females are among the largest known ants.</a:t>
            </a:r>
          </a:p>
          <a:p>
            <a:pPr lvl="1">
              <a:buClr>
                <a:srgbClr val="00B0F0"/>
              </a:buClr>
            </a:pPr>
            <a:r>
              <a:rPr lang="en-US" altLang="en-US" dirty="0">
                <a:latin typeface="open sans"/>
              </a:rPr>
              <a:t>Scientific/Latin: </a:t>
            </a:r>
            <a:r>
              <a:rPr lang="en-US" altLang="en-US" dirty="0" err="1">
                <a:latin typeface="open sans"/>
              </a:rPr>
              <a:t>pennsylvanicus</a:t>
            </a:r>
            <a:r>
              <a:rPr lang="en-US" altLang="en-US" dirty="0">
                <a:latin typeface="open sans"/>
              </a:rPr>
              <a:t>, French- la </a:t>
            </a:r>
            <a:r>
              <a:rPr lang="en-US" altLang="en-US" dirty="0" err="1">
                <a:latin typeface="open sans"/>
              </a:rPr>
              <a:t>fourmi</a:t>
            </a:r>
            <a:r>
              <a:rPr lang="en-US" altLang="en-US" dirty="0">
                <a:latin typeface="open sans"/>
              </a:rPr>
              <a:t>, Cree- </a:t>
            </a:r>
            <a:r>
              <a:rPr lang="en-US" altLang="en-US" dirty="0" err="1">
                <a:latin typeface="open sans"/>
              </a:rPr>
              <a:t>êyik</a:t>
            </a:r>
            <a:r>
              <a:rPr lang="en-US" altLang="en-US" dirty="0">
                <a:latin typeface="open sans"/>
              </a:rPr>
              <a:t>, Michif- </a:t>
            </a:r>
            <a:r>
              <a:rPr lang="en-US" altLang="en-US" dirty="0" err="1">
                <a:latin typeface="open sans"/>
              </a:rPr>
              <a:t>frimii</a:t>
            </a:r>
            <a:endParaRPr lang="en-US" altLang="en-US" dirty="0">
              <a:latin typeface="open sans"/>
            </a:endParaRPr>
          </a:p>
          <a:p>
            <a:pPr>
              <a:buClr>
                <a:srgbClr val="00B0F0"/>
              </a:buClr>
            </a:pPr>
            <a:r>
              <a:rPr lang="en-US" altLang="en-US" b="1" dirty="0">
                <a:latin typeface="open sans"/>
              </a:rPr>
              <a:t>Shelf (Bracket) Fungus (</a:t>
            </a:r>
            <a:r>
              <a:rPr lang="en-CA" dirty="0" err="1">
                <a:latin typeface="open sans"/>
                <a:hlinkClick r:id="rId2"/>
              </a:rPr>
              <a:t>Polyporaceae</a:t>
            </a:r>
            <a:r>
              <a:rPr lang="en-CA" dirty="0">
                <a:latin typeface="open sans"/>
              </a:rPr>
              <a:t>)</a:t>
            </a:r>
            <a:r>
              <a:rPr lang="en-US" altLang="en-US" b="1" dirty="0">
                <a:latin typeface="open sans"/>
              </a:rPr>
              <a:t>- </a:t>
            </a:r>
            <a:r>
              <a:rPr lang="en-US" altLang="en-US" dirty="0">
                <a:latin typeface="open sans"/>
              </a:rPr>
              <a:t>A group of wood decomposers that grow on standing trees or fallen logs. </a:t>
            </a:r>
            <a:r>
              <a:rPr lang="en-US" altLang="en-US" b="1" dirty="0">
                <a:latin typeface="open sans"/>
              </a:rPr>
              <a:t>Can you see why it would be called shelf fungus?</a:t>
            </a:r>
          </a:p>
          <a:p>
            <a:pPr>
              <a:buClr>
                <a:srgbClr val="00B0F0"/>
              </a:buClr>
            </a:pPr>
            <a:r>
              <a:rPr lang="en-US" altLang="en-US" b="1" dirty="0">
                <a:latin typeface="open sans"/>
              </a:rPr>
              <a:t>Hoof Fungus</a:t>
            </a:r>
            <a:r>
              <a:rPr lang="en-CA" i="1" dirty="0">
                <a:latin typeface="open sans"/>
              </a:rPr>
              <a:t>- </a:t>
            </a:r>
            <a:r>
              <a:rPr lang="en-CA" dirty="0">
                <a:latin typeface="open sans"/>
              </a:rPr>
              <a:t>A</a:t>
            </a:r>
            <a:r>
              <a:rPr lang="en-US" i="1" dirty="0">
                <a:latin typeface="open sans"/>
              </a:rPr>
              <a:t> </a:t>
            </a:r>
            <a:r>
              <a:rPr lang="en-US" dirty="0">
                <a:latin typeface="open sans"/>
              </a:rPr>
              <a:t>tough perennial wood decomposer that usually becomes hoof-shaped with age; it is found on standing and fallen hardwoods. Can and has been used as tinder.</a:t>
            </a:r>
          </a:p>
          <a:p>
            <a:pPr lvl="1">
              <a:buClr>
                <a:srgbClr val="00B0F0"/>
              </a:buClr>
            </a:pPr>
            <a:r>
              <a:rPr lang="en-US" dirty="0">
                <a:latin typeface="open sans"/>
              </a:rPr>
              <a:t>Scientific/Latin: </a:t>
            </a:r>
            <a:r>
              <a:rPr lang="en-US" i="1" dirty="0" err="1">
                <a:latin typeface="open sans"/>
              </a:rPr>
              <a:t>Fomes</a:t>
            </a:r>
            <a:r>
              <a:rPr lang="en-US" i="1" dirty="0">
                <a:latin typeface="open sans"/>
              </a:rPr>
              <a:t> </a:t>
            </a:r>
            <a:r>
              <a:rPr lang="en-US" i="1" dirty="0" err="1">
                <a:latin typeface="open sans"/>
              </a:rPr>
              <a:t>fomentarius</a:t>
            </a:r>
            <a:r>
              <a:rPr lang="en-US" i="1" dirty="0">
                <a:latin typeface="open sans"/>
              </a:rPr>
              <a:t>, </a:t>
            </a:r>
            <a:r>
              <a:rPr lang="en-US" dirty="0">
                <a:latin typeface="open sans"/>
              </a:rPr>
              <a:t>French- le </a:t>
            </a:r>
            <a:r>
              <a:rPr lang="en-US" dirty="0" err="1">
                <a:latin typeface="open sans"/>
              </a:rPr>
              <a:t>fongus</a:t>
            </a:r>
            <a:endParaRPr lang="en-US" i="1" dirty="0">
              <a:latin typeface="open sans"/>
            </a:endParaRPr>
          </a:p>
          <a:p>
            <a:pPr marL="0" indent="0">
              <a:buNone/>
            </a:pPr>
            <a:endParaRPr lang="en-US" altLang="en-US" sz="1000" dirty="0"/>
          </a:p>
          <a:p>
            <a:pPr marL="0" indent="0">
              <a:buNone/>
            </a:pPr>
            <a:r>
              <a:rPr lang="en-US" altLang="en-US" sz="1000" dirty="0"/>
              <a:t>				</a:t>
            </a:r>
            <a:r>
              <a:rPr lang="en-US" altLang="en-US" sz="1000" dirty="0" err="1"/>
              <a:t>Kuo</a:t>
            </a:r>
            <a:r>
              <a:rPr lang="en-US" altLang="en-US" sz="1000" dirty="0"/>
              <a:t>, M. (2010, February). </a:t>
            </a:r>
            <a:r>
              <a:rPr lang="en-US" altLang="en-US" sz="1000" dirty="0" err="1"/>
              <a:t>Fomes</a:t>
            </a:r>
            <a:r>
              <a:rPr lang="en-US" altLang="en-US" sz="1000" dirty="0"/>
              <a:t> </a:t>
            </a:r>
            <a:r>
              <a:rPr lang="en-US" altLang="en-US" sz="1000" dirty="0" err="1"/>
              <a:t>fomentarius</a:t>
            </a:r>
            <a:r>
              <a:rPr lang="en-US" altLang="en-US" sz="1000" dirty="0"/>
              <a:t>. Retrieved from the </a:t>
            </a:r>
            <a:r>
              <a:rPr lang="en-US" altLang="en-US" sz="1000" dirty="0" err="1"/>
              <a:t>MushroomExpert.Com</a:t>
            </a:r>
            <a:r>
              <a:rPr lang="en-US" altLang="en-US" sz="1000" dirty="0"/>
              <a:t> Web site: 						http://www.mushroomexpert.com/fomes_fomentarius.html</a:t>
            </a:r>
          </a:p>
          <a:p>
            <a:endParaRPr lang="en-US" altLang="en-US" dirty="0"/>
          </a:p>
          <a:p>
            <a:endParaRPr lang="en-CA" dirty="0"/>
          </a:p>
        </p:txBody>
      </p:sp>
      <p:pic>
        <p:nvPicPr>
          <p:cNvPr id="5" name="Picture 4">
            <a:extLst>
              <a:ext uri="{FF2B5EF4-FFF2-40B4-BE49-F238E27FC236}">
                <a16:creationId xmlns:a16="http://schemas.microsoft.com/office/drawing/2014/main" id="{09DE9082-9846-493F-A1D3-9727C5F1A1FD}"/>
              </a:ext>
            </a:extLst>
          </p:cNvPr>
          <p:cNvPicPr>
            <a:picLocks noChangeAspect="1"/>
          </p:cNvPicPr>
          <p:nvPr/>
        </p:nvPicPr>
        <p:blipFill>
          <a:blip r:embed="rId3"/>
          <a:stretch>
            <a:fillRect/>
          </a:stretch>
        </p:blipFill>
        <p:spPr>
          <a:xfrm>
            <a:off x="1167944" y="5593036"/>
            <a:ext cx="983046" cy="655364"/>
          </a:xfrm>
          <a:prstGeom prst="rect">
            <a:avLst/>
          </a:prstGeom>
        </p:spPr>
      </p:pic>
    </p:spTree>
    <p:extLst>
      <p:ext uri="{BB962C8B-B14F-4D97-AF65-F5344CB8AC3E}">
        <p14:creationId xmlns:p14="http://schemas.microsoft.com/office/powerpoint/2010/main" val="41596989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lichen_diversity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928" y="256943"/>
            <a:ext cx="3373730" cy="253029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017BDFA-8A7E-4C0F-8E26-92B5C0E8C052}"/>
              </a:ext>
            </a:extLst>
          </p:cNvPr>
          <p:cNvPicPr>
            <a:picLocks noChangeAspect="1"/>
          </p:cNvPicPr>
          <p:nvPr/>
        </p:nvPicPr>
        <p:blipFill>
          <a:blip r:embed="rId4"/>
          <a:stretch>
            <a:fillRect/>
          </a:stretch>
        </p:blipFill>
        <p:spPr>
          <a:xfrm>
            <a:off x="3984024" y="260515"/>
            <a:ext cx="3219935" cy="2414952"/>
          </a:xfrm>
          <a:prstGeom prst="rect">
            <a:avLst/>
          </a:prstGeom>
        </p:spPr>
      </p:pic>
      <p:pic>
        <p:nvPicPr>
          <p:cNvPr id="14" name="Picture 13">
            <a:extLst>
              <a:ext uri="{FF2B5EF4-FFF2-40B4-BE49-F238E27FC236}">
                <a16:creationId xmlns:a16="http://schemas.microsoft.com/office/drawing/2014/main" id="{BE3C657D-55CA-4943-8F5A-DDF4C9900C95}"/>
              </a:ext>
            </a:extLst>
          </p:cNvPr>
          <p:cNvPicPr>
            <a:picLocks noChangeAspect="1"/>
          </p:cNvPicPr>
          <p:nvPr/>
        </p:nvPicPr>
        <p:blipFill>
          <a:blip r:embed="rId5"/>
          <a:stretch>
            <a:fillRect/>
          </a:stretch>
        </p:blipFill>
        <p:spPr>
          <a:xfrm>
            <a:off x="3891881" y="2590109"/>
            <a:ext cx="3269106" cy="197132"/>
          </a:xfrm>
          <a:prstGeom prst="rect">
            <a:avLst/>
          </a:prstGeom>
        </p:spPr>
      </p:pic>
      <p:sp>
        <p:nvSpPr>
          <p:cNvPr id="17" name="Rectangle 16">
            <a:extLst>
              <a:ext uri="{FF2B5EF4-FFF2-40B4-BE49-F238E27FC236}">
                <a16:creationId xmlns:a16="http://schemas.microsoft.com/office/drawing/2014/main" id="{7C2D6C27-F3EC-48E9-8E32-5FC2CDD75AC2}"/>
              </a:ext>
            </a:extLst>
          </p:cNvPr>
          <p:cNvSpPr/>
          <p:nvPr/>
        </p:nvSpPr>
        <p:spPr>
          <a:xfrm>
            <a:off x="5773646" y="5575278"/>
            <a:ext cx="2723823" cy="923330"/>
          </a:xfrm>
          <a:prstGeom prst="rect">
            <a:avLst/>
          </a:prstGeom>
        </p:spPr>
        <p:txBody>
          <a:bodyPr wrap="none">
            <a:spAutoFit/>
          </a:bodyPr>
          <a:lstStyle/>
          <a:p>
            <a:r>
              <a:rPr lang="en-US" sz="5400" dirty="0">
                <a:latin typeface="Arial" panose="020B0604020202020204" pitchFamily="34" charset="0"/>
                <a:ea typeface="+mj-ea"/>
                <a:cs typeface="Arial" panose="020B0604020202020204" pitchFamily="34" charset="0"/>
              </a:rPr>
              <a:t>LICHEN</a:t>
            </a:r>
            <a:endParaRPr lang="en-CA" sz="3200" dirty="0">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60DC52AF-A5D5-4B1E-A20A-BE32D452C13C}"/>
              </a:ext>
            </a:extLst>
          </p:cNvPr>
          <p:cNvPicPr>
            <a:picLocks noChangeAspect="1"/>
          </p:cNvPicPr>
          <p:nvPr/>
        </p:nvPicPr>
        <p:blipFill>
          <a:blip r:embed="rId6"/>
          <a:stretch>
            <a:fillRect/>
          </a:stretch>
        </p:blipFill>
        <p:spPr>
          <a:xfrm>
            <a:off x="249928" y="3085496"/>
            <a:ext cx="3389496" cy="2254147"/>
          </a:xfrm>
          <a:prstGeom prst="rect">
            <a:avLst/>
          </a:prstGeom>
        </p:spPr>
      </p:pic>
      <p:pic>
        <p:nvPicPr>
          <p:cNvPr id="19" name="Picture 18">
            <a:extLst>
              <a:ext uri="{FF2B5EF4-FFF2-40B4-BE49-F238E27FC236}">
                <a16:creationId xmlns:a16="http://schemas.microsoft.com/office/drawing/2014/main" id="{6465C5D1-20FB-4BE9-8D83-4A9ACC94DF93}"/>
              </a:ext>
            </a:extLst>
          </p:cNvPr>
          <p:cNvPicPr>
            <a:picLocks noChangeAspect="1"/>
          </p:cNvPicPr>
          <p:nvPr/>
        </p:nvPicPr>
        <p:blipFill>
          <a:blip r:embed="rId7"/>
          <a:stretch>
            <a:fillRect/>
          </a:stretch>
        </p:blipFill>
        <p:spPr>
          <a:xfrm>
            <a:off x="261216" y="5165414"/>
            <a:ext cx="3373731" cy="207215"/>
          </a:xfrm>
          <a:prstGeom prst="rect">
            <a:avLst/>
          </a:prstGeom>
        </p:spPr>
      </p:pic>
      <p:pic>
        <p:nvPicPr>
          <p:cNvPr id="20" name="Picture 19">
            <a:extLst>
              <a:ext uri="{FF2B5EF4-FFF2-40B4-BE49-F238E27FC236}">
                <a16:creationId xmlns:a16="http://schemas.microsoft.com/office/drawing/2014/main" id="{39F5C40B-6B61-4ED0-95F2-3CEA1DEA934E}"/>
              </a:ext>
            </a:extLst>
          </p:cNvPr>
          <p:cNvPicPr>
            <a:picLocks noChangeAspect="1"/>
          </p:cNvPicPr>
          <p:nvPr/>
        </p:nvPicPr>
        <p:blipFill>
          <a:blip r:embed="rId8"/>
          <a:stretch>
            <a:fillRect/>
          </a:stretch>
        </p:blipFill>
        <p:spPr>
          <a:xfrm rot="5400000">
            <a:off x="4452479" y="2524900"/>
            <a:ext cx="2245678" cy="3366874"/>
          </a:xfrm>
          <a:prstGeom prst="rect">
            <a:avLst/>
          </a:prstGeom>
        </p:spPr>
      </p:pic>
      <p:pic>
        <p:nvPicPr>
          <p:cNvPr id="21" name="Picture 20">
            <a:extLst>
              <a:ext uri="{FF2B5EF4-FFF2-40B4-BE49-F238E27FC236}">
                <a16:creationId xmlns:a16="http://schemas.microsoft.com/office/drawing/2014/main" id="{919B843A-9B2A-49CF-9D90-FD0FF3521BCC}"/>
              </a:ext>
            </a:extLst>
          </p:cNvPr>
          <p:cNvPicPr>
            <a:picLocks noChangeAspect="1"/>
          </p:cNvPicPr>
          <p:nvPr/>
        </p:nvPicPr>
        <p:blipFill>
          <a:blip r:embed="rId9"/>
          <a:stretch>
            <a:fillRect/>
          </a:stretch>
        </p:blipFill>
        <p:spPr>
          <a:xfrm>
            <a:off x="3891881" y="5179869"/>
            <a:ext cx="3413028" cy="191743"/>
          </a:xfrm>
          <a:prstGeom prst="rect">
            <a:avLst/>
          </a:prstGeom>
        </p:spPr>
      </p:pic>
    </p:spTree>
    <p:extLst>
      <p:ext uri="{BB962C8B-B14F-4D97-AF65-F5344CB8AC3E}">
        <p14:creationId xmlns:p14="http://schemas.microsoft.com/office/powerpoint/2010/main" val="33807015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AD708-D01B-4CFF-B6E1-92C9F819EE30}"/>
              </a:ext>
            </a:extLst>
          </p:cNvPr>
          <p:cNvSpPr>
            <a:spLocks noGrp="1"/>
          </p:cNvSpPr>
          <p:nvPr>
            <p:ph type="title"/>
          </p:nvPr>
        </p:nvSpPr>
        <p:spPr>
          <a:xfrm>
            <a:off x="409836" y="273633"/>
            <a:ext cx="6347713" cy="1320800"/>
          </a:xfrm>
        </p:spPr>
        <p:txBody>
          <a:bodyPr>
            <a:normAutofit/>
          </a:bodyPr>
          <a:lstStyle/>
          <a:p>
            <a:r>
              <a:rPr lang="en-US" sz="4000" dirty="0">
                <a:solidFill>
                  <a:schemeClr val="tx1"/>
                </a:solidFill>
                <a:latin typeface="Arial" panose="020B0604020202020204" pitchFamily="34" charset="0"/>
                <a:cs typeface="Arial" panose="020B0604020202020204" pitchFamily="34" charset="0"/>
              </a:rPr>
              <a:t>LICHEN</a:t>
            </a:r>
            <a:endParaRPr lang="en-CA" sz="4000" dirty="0">
              <a:solidFill>
                <a:schemeClr val="tx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A6C5765-34AE-4B29-93BA-978233BCE6B7}"/>
              </a:ext>
            </a:extLst>
          </p:cNvPr>
          <p:cNvSpPr>
            <a:spLocks noGrp="1"/>
          </p:cNvSpPr>
          <p:nvPr>
            <p:ph idx="1"/>
          </p:nvPr>
        </p:nvSpPr>
        <p:spPr>
          <a:xfrm>
            <a:off x="409836" y="1166191"/>
            <a:ext cx="8375373" cy="5300869"/>
          </a:xfrm>
        </p:spPr>
        <p:txBody>
          <a:bodyPr>
            <a:normAutofit fontScale="70000" lnSpcReduction="20000"/>
          </a:bodyPr>
          <a:lstStyle/>
          <a:p>
            <a:pPr>
              <a:buClr>
                <a:srgbClr val="00B0F0"/>
              </a:buClr>
            </a:pPr>
            <a:r>
              <a:rPr lang="en-US" sz="3100" dirty="0">
                <a:solidFill>
                  <a:schemeClr val="tx1">
                    <a:lumMod val="85000"/>
                    <a:lumOff val="15000"/>
                  </a:schemeClr>
                </a:solidFill>
                <a:latin typeface="open sans"/>
                <a:cs typeface="Times New Roman" panose="02020603050405020304" pitchFamily="18" charset="0"/>
              </a:rPr>
              <a:t>Found in a variety of </a:t>
            </a:r>
            <a:r>
              <a:rPr lang="en-US" sz="3100" dirty="0" err="1">
                <a:solidFill>
                  <a:schemeClr val="tx1">
                    <a:lumMod val="85000"/>
                    <a:lumOff val="15000"/>
                  </a:schemeClr>
                </a:solidFill>
                <a:latin typeface="open sans"/>
                <a:cs typeface="Times New Roman" panose="02020603050405020304" pitchFamily="18" charset="0"/>
              </a:rPr>
              <a:t>colours</a:t>
            </a:r>
            <a:r>
              <a:rPr lang="en-US" sz="3100" dirty="0">
                <a:solidFill>
                  <a:schemeClr val="tx1">
                    <a:lumMod val="85000"/>
                    <a:lumOff val="15000"/>
                  </a:schemeClr>
                </a:solidFill>
                <a:latin typeface="open sans"/>
                <a:cs typeface="Times New Roman" panose="02020603050405020304" pitchFamily="18" charset="0"/>
              </a:rPr>
              <a:t>: orange, green, black, yellow, pink, grey, etc. </a:t>
            </a:r>
            <a:r>
              <a:rPr lang="en-US" sz="3100" b="1" dirty="0">
                <a:solidFill>
                  <a:schemeClr val="tx1">
                    <a:lumMod val="85000"/>
                    <a:lumOff val="15000"/>
                  </a:schemeClr>
                </a:solidFill>
                <a:latin typeface="open sans"/>
                <a:cs typeface="Times New Roman" panose="02020603050405020304" pitchFamily="18" charset="0"/>
              </a:rPr>
              <a:t>Looks like modern art!</a:t>
            </a:r>
            <a:r>
              <a:rPr lang="en-US" sz="3100" dirty="0">
                <a:solidFill>
                  <a:schemeClr val="tx1">
                    <a:lumMod val="85000"/>
                    <a:lumOff val="15000"/>
                  </a:schemeClr>
                </a:solidFill>
                <a:latin typeface="open sans"/>
                <a:cs typeface="Times New Roman" panose="02020603050405020304" pitchFamily="18" charset="0"/>
              </a:rPr>
              <a:t> </a:t>
            </a:r>
          </a:p>
          <a:p>
            <a:pPr>
              <a:buClr>
                <a:srgbClr val="00B0F0"/>
              </a:buClr>
            </a:pPr>
            <a:r>
              <a:rPr lang="en-US" sz="3100" dirty="0">
                <a:solidFill>
                  <a:schemeClr val="tx1">
                    <a:lumMod val="85000"/>
                    <a:lumOff val="15000"/>
                  </a:schemeClr>
                </a:solidFill>
                <a:latin typeface="open sans"/>
                <a:cs typeface="Times New Roman" panose="02020603050405020304" pitchFamily="18" charset="0"/>
              </a:rPr>
              <a:t>Combination of two organisms: </a:t>
            </a:r>
            <a:r>
              <a:rPr lang="en-US" sz="3100" b="1" dirty="0">
                <a:solidFill>
                  <a:schemeClr val="tx1">
                    <a:lumMod val="85000"/>
                    <a:lumOff val="15000"/>
                  </a:schemeClr>
                </a:solidFill>
                <a:latin typeface="open sans"/>
                <a:cs typeface="Times New Roman" panose="02020603050405020304" pitchFamily="18" charset="0"/>
              </a:rPr>
              <a:t>Algae and Fungi </a:t>
            </a:r>
            <a:r>
              <a:rPr lang="en-US" sz="3100" dirty="0">
                <a:solidFill>
                  <a:schemeClr val="tx1">
                    <a:lumMod val="85000"/>
                    <a:lumOff val="15000"/>
                  </a:schemeClr>
                </a:solidFill>
                <a:latin typeface="open sans"/>
                <a:cs typeface="Times New Roman" panose="02020603050405020304" pitchFamily="18" charset="0"/>
              </a:rPr>
              <a:t>working together. The fungi provides structure, and the algae provides food. Lichen is both a decomposer &amp; a producer! Combined, lichen produces an acid, which is able to </a:t>
            </a:r>
            <a:r>
              <a:rPr lang="en-US" sz="3100" b="1" dirty="0">
                <a:solidFill>
                  <a:schemeClr val="tx1">
                    <a:lumMod val="85000"/>
                    <a:lumOff val="15000"/>
                  </a:schemeClr>
                </a:solidFill>
                <a:latin typeface="open sans"/>
                <a:cs typeface="Times New Roman" panose="02020603050405020304" pitchFamily="18" charset="0"/>
              </a:rPr>
              <a:t>break down rocks </a:t>
            </a:r>
            <a:r>
              <a:rPr lang="en-US" sz="3100" dirty="0">
                <a:solidFill>
                  <a:schemeClr val="tx1">
                    <a:lumMod val="85000"/>
                    <a:lumOff val="15000"/>
                  </a:schemeClr>
                </a:solidFill>
                <a:latin typeface="open sans"/>
                <a:cs typeface="Times New Roman" panose="02020603050405020304" pitchFamily="18" charset="0"/>
              </a:rPr>
              <a:t>(over a long period of time)!</a:t>
            </a:r>
          </a:p>
          <a:p>
            <a:pPr>
              <a:buClr>
                <a:srgbClr val="00B0F0"/>
              </a:buClr>
            </a:pPr>
            <a:r>
              <a:rPr lang="en-US" sz="3100" dirty="0">
                <a:solidFill>
                  <a:schemeClr val="tx1">
                    <a:lumMod val="85000"/>
                    <a:lumOff val="15000"/>
                  </a:schemeClr>
                </a:solidFill>
                <a:latin typeface="open sans"/>
                <a:cs typeface="Times New Roman" panose="02020603050405020304" pitchFamily="18" charset="0"/>
              </a:rPr>
              <a:t>Lichens have been used by humans as </a:t>
            </a:r>
            <a:r>
              <a:rPr lang="en-US" sz="3100" b="1" dirty="0">
                <a:solidFill>
                  <a:schemeClr val="tx1">
                    <a:lumMod val="85000"/>
                    <a:lumOff val="15000"/>
                  </a:schemeClr>
                </a:solidFill>
                <a:latin typeface="open sans"/>
                <a:cs typeface="Times New Roman" panose="02020603050405020304" pitchFamily="18" charset="0"/>
              </a:rPr>
              <a:t>food</a:t>
            </a:r>
            <a:r>
              <a:rPr lang="en-US" sz="3100" dirty="0">
                <a:solidFill>
                  <a:schemeClr val="tx1">
                    <a:lumMod val="85000"/>
                    <a:lumOff val="15000"/>
                  </a:schemeClr>
                </a:solidFill>
                <a:latin typeface="open sans"/>
                <a:cs typeface="Times New Roman" panose="02020603050405020304" pitchFamily="18" charset="0"/>
              </a:rPr>
              <a:t> and as sources of </a:t>
            </a:r>
            <a:r>
              <a:rPr lang="en-US" sz="3100" b="1" dirty="0">
                <a:solidFill>
                  <a:schemeClr val="tx1">
                    <a:lumMod val="85000"/>
                    <a:lumOff val="15000"/>
                  </a:schemeClr>
                </a:solidFill>
                <a:latin typeface="open sans"/>
                <a:cs typeface="Times New Roman" panose="02020603050405020304" pitchFamily="18" charset="0"/>
              </a:rPr>
              <a:t>medicine</a:t>
            </a:r>
            <a:r>
              <a:rPr lang="en-US" sz="3100" dirty="0">
                <a:solidFill>
                  <a:schemeClr val="tx1">
                    <a:lumMod val="85000"/>
                    <a:lumOff val="15000"/>
                  </a:schemeClr>
                </a:solidFill>
                <a:latin typeface="open sans"/>
                <a:cs typeface="Times New Roman" panose="02020603050405020304" pitchFamily="18" charset="0"/>
              </a:rPr>
              <a:t> and </a:t>
            </a:r>
            <a:r>
              <a:rPr lang="en-US" sz="3100" b="1" dirty="0">
                <a:solidFill>
                  <a:schemeClr val="tx1">
                    <a:lumMod val="85000"/>
                    <a:lumOff val="15000"/>
                  </a:schemeClr>
                </a:solidFill>
                <a:latin typeface="open sans"/>
                <a:cs typeface="Times New Roman" panose="02020603050405020304" pitchFamily="18" charset="0"/>
              </a:rPr>
              <a:t>dye</a:t>
            </a:r>
            <a:r>
              <a:rPr lang="en-US" sz="3100" dirty="0">
                <a:solidFill>
                  <a:schemeClr val="tx1">
                    <a:lumMod val="85000"/>
                    <a:lumOff val="15000"/>
                  </a:schemeClr>
                </a:solidFill>
                <a:latin typeface="open sans"/>
                <a:cs typeface="Times New Roman" panose="02020603050405020304" pitchFamily="18" charset="0"/>
              </a:rPr>
              <a:t>. They also provide two-thirds of the food supply for the </a:t>
            </a:r>
            <a:r>
              <a:rPr lang="en-US" sz="3100" b="1" dirty="0">
                <a:solidFill>
                  <a:schemeClr val="tx1">
                    <a:lumMod val="85000"/>
                    <a:lumOff val="15000"/>
                  </a:schemeClr>
                </a:solidFill>
                <a:latin typeface="open sans"/>
                <a:cs typeface="Times New Roman" panose="02020603050405020304" pitchFamily="18" charset="0"/>
              </a:rPr>
              <a:t>caribou </a:t>
            </a:r>
            <a:r>
              <a:rPr lang="en-US" sz="3100" dirty="0">
                <a:solidFill>
                  <a:schemeClr val="tx1">
                    <a:lumMod val="85000"/>
                    <a:lumOff val="15000"/>
                  </a:schemeClr>
                </a:solidFill>
                <a:latin typeface="open sans"/>
                <a:cs typeface="Times New Roman" panose="02020603050405020304" pitchFamily="18" charset="0"/>
              </a:rPr>
              <a:t>that roam the far northern ranges.</a:t>
            </a:r>
          </a:p>
          <a:p>
            <a:pPr>
              <a:buClr>
                <a:srgbClr val="00B0F0"/>
              </a:buClr>
            </a:pPr>
            <a:r>
              <a:rPr lang="en-US" sz="3100" b="1" dirty="0">
                <a:solidFill>
                  <a:schemeClr val="tx1">
                    <a:lumMod val="85000"/>
                    <a:lumOff val="15000"/>
                  </a:schemeClr>
                </a:solidFill>
                <a:latin typeface="open sans"/>
                <a:cs typeface="Times New Roman" panose="02020603050405020304" pitchFamily="18" charset="0"/>
              </a:rPr>
              <a:t>Not moss</a:t>
            </a:r>
            <a:r>
              <a:rPr lang="en-US" sz="3100" dirty="0">
                <a:solidFill>
                  <a:schemeClr val="tx1">
                    <a:lumMod val="85000"/>
                    <a:lumOff val="15000"/>
                  </a:schemeClr>
                </a:solidFill>
                <a:latin typeface="open sans"/>
                <a:cs typeface="Times New Roman" panose="02020603050405020304" pitchFamily="18" charset="0"/>
              </a:rPr>
              <a:t>! Although they grow in similar habitats, they are not similar in anyway to mosses or other members of the plant kingdom. They do not have any roots, stems or leaves and their chloroplasts are contained only in the algae on the top surface of the lichen.</a:t>
            </a:r>
          </a:p>
          <a:p>
            <a:pPr marL="0" indent="0">
              <a:buNone/>
            </a:pPr>
            <a:r>
              <a:rPr lang="en-CA" sz="1400" dirty="0">
                <a:latin typeface="open sans"/>
                <a:hlinkClick r:id="rId2"/>
              </a:rPr>
              <a:t>https://www.britannica.com/science/lichen</a:t>
            </a:r>
            <a:endParaRPr lang="en-CA" sz="1400" dirty="0">
              <a:latin typeface="open sans"/>
            </a:endParaRPr>
          </a:p>
          <a:p>
            <a:pPr marL="0" indent="0">
              <a:buNone/>
            </a:pPr>
            <a:r>
              <a:rPr lang="en-CA" sz="1400" dirty="0">
                <a:latin typeface="open sans"/>
                <a:hlinkClick r:id="rId3"/>
              </a:rPr>
              <a:t>https://www.fs.fed.us/wildflowers/beauty/lichens/biology.shtml</a:t>
            </a:r>
            <a:endParaRPr lang="en-US" sz="1400" dirty="0">
              <a:solidFill>
                <a:schemeClr val="tx1"/>
              </a:solidFill>
              <a:latin typeface="open sans"/>
            </a:endParaRPr>
          </a:p>
        </p:txBody>
      </p:sp>
    </p:spTree>
    <p:extLst>
      <p:ext uri="{BB962C8B-B14F-4D97-AF65-F5344CB8AC3E}">
        <p14:creationId xmlns:p14="http://schemas.microsoft.com/office/powerpoint/2010/main" val="3978600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F72CA-3014-445E-8DB2-915AE456B0F0}"/>
              </a:ext>
            </a:extLst>
          </p:cNvPr>
          <p:cNvSpPr txBox="1">
            <a:spLocks/>
          </p:cNvSpPr>
          <p:nvPr/>
        </p:nvSpPr>
        <p:spPr>
          <a:xfrm>
            <a:off x="3043736" y="5312703"/>
            <a:ext cx="7341705" cy="755374"/>
          </a:xfrm>
          <a:prstGeom prst="rect">
            <a:avLst/>
          </a:prstGeom>
        </p:spPr>
        <p:txBody>
          <a:bodyPr>
            <a:noAutofit/>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000" dirty="0">
                <a:solidFill>
                  <a:schemeClr val="tx1"/>
                </a:solidFill>
                <a:latin typeface="Arial" panose="020B0604020202020204" pitchFamily="34" charset="0"/>
                <a:cs typeface="Arial" panose="020B0604020202020204" pitchFamily="34" charset="0"/>
              </a:rPr>
              <a:t>DECOMPOSER INVERTEBRATES</a:t>
            </a:r>
            <a:endParaRPr lang="en-CA" sz="4000" dirty="0">
              <a:solidFill>
                <a:schemeClr val="tx1"/>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5E6AA7CB-B496-46D0-90E1-30E728EFADCD}"/>
              </a:ext>
            </a:extLst>
          </p:cNvPr>
          <p:cNvGrpSpPr/>
          <p:nvPr/>
        </p:nvGrpSpPr>
        <p:grpSpPr>
          <a:xfrm>
            <a:off x="244398" y="2531438"/>
            <a:ext cx="4162076" cy="2872617"/>
            <a:chOff x="202187" y="160786"/>
            <a:chExt cx="4369813" cy="2892287"/>
          </a:xfrm>
        </p:grpSpPr>
        <p:pic>
          <p:nvPicPr>
            <p:cNvPr id="4" name="Picture 3">
              <a:extLst>
                <a:ext uri="{FF2B5EF4-FFF2-40B4-BE49-F238E27FC236}">
                  <a16:creationId xmlns:a16="http://schemas.microsoft.com/office/drawing/2014/main" id="{1DCBECD8-3D3C-4FDC-B797-67A0B673BA47}"/>
                </a:ext>
              </a:extLst>
            </p:cNvPr>
            <p:cNvPicPr>
              <a:picLocks noChangeAspect="1"/>
            </p:cNvPicPr>
            <p:nvPr/>
          </p:nvPicPr>
          <p:blipFill>
            <a:blip r:embed="rId2"/>
            <a:stretch>
              <a:fillRect/>
            </a:stretch>
          </p:blipFill>
          <p:spPr>
            <a:xfrm>
              <a:off x="233569" y="160786"/>
              <a:ext cx="4338431" cy="2892287"/>
            </a:xfrm>
            <a:prstGeom prst="rect">
              <a:avLst/>
            </a:prstGeom>
          </p:spPr>
        </p:pic>
        <p:sp>
          <p:nvSpPr>
            <p:cNvPr id="5" name="Rectangle 4">
              <a:extLst>
                <a:ext uri="{FF2B5EF4-FFF2-40B4-BE49-F238E27FC236}">
                  <a16:creationId xmlns:a16="http://schemas.microsoft.com/office/drawing/2014/main" id="{32E68FB7-0511-4A92-BEB8-D43996BB4FCE}"/>
                </a:ext>
              </a:extLst>
            </p:cNvPr>
            <p:cNvSpPr/>
            <p:nvPr/>
          </p:nvSpPr>
          <p:spPr>
            <a:xfrm>
              <a:off x="202187" y="2776074"/>
              <a:ext cx="2120004" cy="276999"/>
            </a:xfrm>
            <a:prstGeom prst="rect">
              <a:avLst/>
            </a:prstGeom>
          </p:spPr>
          <p:txBody>
            <a:bodyPr wrap="none">
              <a:spAutoFit/>
            </a:bodyPr>
            <a:lstStyle/>
            <a:p>
              <a:r>
                <a:rPr lang="en-CA" sz="1200" dirty="0"/>
                <a:t>Joseph Berger, Bugwood.org</a:t>
              </a:r>
            </a:p>
          </p:txBody>
        </p:sp>
      </p:grpSp>
      <p:pic>
        <p:nvPicPr>
          <p:cNvPr id="6" name="Picture 5">
            <a:extLst>
              <a:ext uri="{FF2B5EF4-FFF2-40B4-BE49-F238E27FC236}">
                <a16:creationId xmlns:a16="http://schemas.microsoft.com/office/drawing/2014/main" id="{FAABCB8E-06F3-4D12-ADB7-DEB34F6C1D73}"/>
              </a:ext>
            </a:extLst>
          </p:cNvPr>
          <p:cNvPicPr>
            <a:picLocks noChangeAspect="1"/>
          </p:cNvPicPr>
          <p:nvPr/>
        </p:nvPicPr>
        <p:blipFill>
          <a:blip r:embed="rId3"/>
          <a:stretch>
            <a:fillRect/>
          </a:stretch>
        </p:blipFill>
        <p:spPr>
          <a:xfrm>
            <a:off x="3647266" y="137634"/>
            <a:ext cx="4949396" cy="3083767"/>
          </a:xfrm>
          <a:prstGeom prst="rect">
            <a:avLst/>
          </a:prstGeom>
        </p:spPr>
      </p:pic>
      <p:sp>
        <p:nvSpPr>
          <p:cNvPr id="7" name="Title 1">
            <a:extLst>
              <a:ext uri="{FF2B5EF4-FFF2-40B4-BE49-F238E27FC236}">
                <a16:creationId xmlns:a16="http://schemas.microsoft.com/office/drawing/2014/main" id="{F527B96E-BB97-4732-A7BE-BC04A38F6DDF}"/>
              </a:ext>
            </a:extLst>
          </p:cNvPr>
          <p:cNvSpPr txBox="1">
            <a:spLocks/>
          </p:cNvSpPr>
          <p:nvPr/>
        </p:nvSpPr>
        <p:spPr>
          <a:xfrm>
            <a:off x="422540" y="5468765"/>
            <a:ext cx="3682158" cy="664022"/>
          </a:xfrm>
          <a:prstGeom prst="rect">
            <a:avLst/>
          </a:prstGeom>
        </p:spPr>
        <p:txBody>
          <a:bodyPr>
            <a:noAutofit/>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dirty="0">
                <a:solidFill>
                  <a:schemeClr val="tx1"/>
                </a:solidFill>
                <a:latin typeface="Arial" panose="020B0604020202020204" pitchFamily="34" charset="0"/>
                <a:cs typeface="Arial" panose="020B0604020202020204" pitchFamily="34" charset="0"/>
              </a:rPr>
              <a:t>EARTHWORM</a:t>
            </a:r>
            <a:endParaRPr lang="en-CA" sz="2400" dirty="0">
              <a:solidFill>
                <a:schemeClr val="tx1"/>
              </a:solidFill>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FA088ABC-C786-4093-9285-457C3A354A34}"/>
              </a:ext>
            </a:extLst>
          </p:cNvPr>
          <p:cNvSpPr txBox="1">
            <a:spLocks/>
          </p:cNvSpPr>
          <p:nvPr/>
        </p:nvSpPr>
        <p:spPr>
          <a:xfrm>
            <a:off x="4679655" y="3209661"/>
            <a:ext cx="3257068" cy="712409"/>
          </a:xfrm>
          <a:prstGeom prst="rect">
            <a:avLst/>
          </a:prstGeom>
        </p:spPr>
        <p:txBody>
          <a:bodyPr>
            <a:normAutofit/>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dirty="0">
                <a:solidFill>
                  <a:schemeClr val="tx1"/>
                </a:solidFill>
                <a:latin typeface="Arial" panose="020B0604020202020204" pitchFamily="34" charset="0"/>
                <a:cs typeface="Arial" panose="020B0604020202020204" pitchFamily="34" charset="0"/>
              </a:rPr>
              <a:t>SOW BUG</a:t>
            </a:r>
            <a:endParaRPr lang="en-CA" sz="2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5889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DDE2531-16E7-4654-A996-B7E84CCC3155}"/>
              </a:ext>
            </a:extLst>
          </p:cNvPr>
          <p:cNvSpPr txBox="1">
            <a:spLocks/>
          </p:cNvSpPr>
          <p:nvPr/>
        </p:nvSpPr>
        <p:spPr>
          <a:xfrm>
            <a:off x="-924400" y="146755"/>
            <a:ext cx="6798734" cy="487329"/>
          </a:xfrm>
          <a:prstGeom prst="rect">
            <a:avLst/>
          </a:prstGeom>
        </p:spPr>
        <p:txBody>
          <a:bodyPr/>
          <a:lst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tx1"/>
                </a:solidFill>
                <a:latin typeface="Arial" panose="020B0604020202020204" pitchFamily="34" charset="0"/>
                <a:cs typeface="Arial" panose="020B0604020202020204" pitchFamily="34" charset="0"/>
              </a:rPr>
              <a:t>INVERTEBRATES</a:t>
            </a:r>
            <a:endParaRPr lang="en-CA" dirty="0">
              <a:solidFill>
                <a:schemeClr val="tx1"/>
              </a:solidFill>
              <a:latin typeface="Arial" panose="020B0604020202020204" pitchFamily="34" charset="0"/>
              <a:cs typeface="Arial" panose="020B0604020202020204" pitchFamily="34" charset="0"/>
            </a:endParaRPr>
          </a:p>
        </p:txBody>
      </p:sp>
      <p:sp>
        <p:nvSpPr>
          <p:cNvPr id="6" name="Content Placeholder 2">
            <a:extLst>
              <a:ext uri="{FF2B5EF4-FFF2-40B4-BE49-F238E27FC236}">
                <a16:creationId xmlns:a16="http://schemas.microsoft.com/office/drawing/2014/main" id="{4CCD3B2A-196F-4240-A188-AC90331FF34F}"/>
              </a:ext>
            </a:extLst>
          </p:cNvPr>
          <p:cNvSpPr txBox="1">
            <a:spLocks/>
          </p:cNvSpPr>
          <p:nvPr/>
        </p:nvSpPr>
        <p:spPr>
          <a:xfrm>
            <a:off x="304800" y="1019926"/>
            <a:ext cx="8274756" cy="6440558"/>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Clr>
                <a:srgbClr val="00B0F0"/>
              </a:buClr>
            </a:pPr>
            <a:r>
              <a:rPr lang="en-US" sz="1400" b="1" dirty="0">
                <a:solidFill>
                  <a:schemeClr val="tx1">
                    <a:lumMod val="85000"/>
                    <a:lumOff val="15000"/>
                  </a:schemeClr>
                </a:solidFill>
                <a:latin typeface="open sans"/>
                <a:cs typeface="Times New Roman" panose="02020603050405020304" pitchFamily="18" charset="0"/>
              </a:rPr>
              <a:t>Earthworm- </a:t>
            </a:r>
            <a:r>
              <a:rPr lang="en-US" sz="1400" b="1" dirty="0">
                <a:solidFill>
                  <a:prstClr val="black"/>
                </a:solidFill>
                <a:latin typeface="open sans"/>
              </a:rPr>
              <a:t>Diet</a:t>
            </a:r>
            <a:r>
              <a:rPr lang="en-US" sz="1400" dirty="0">
                <a:solidFill>
                  <a:prstClr val="black"/>
                </a:solidFill>
                <a:latin typeface="open sans"/>
              </a:rPr>
              <a:t>- Earthworms eat a range of matter and are best described as detritivores (eating decaying plant and animal matter).</a:t>
            </a:r>
          </a:p>
          <a:p>
            <a:pPr>
              <a:buClr>
                <a:srgbClr val="00B0F0"/>
              </a:buClr>
            </a:pPr>
            <a:r>
              <a:rPr lang="en-US" sz="1400" b="1" dirty="0">
                <a:solidFill>
                  <a:prstClr val="black"/>
                </a:solidFill>
                <a:latin typeface="open sans"/>
              </a:rPr>
              <a:t>Bodies</a:t>
            </a:r>
            <a:r>
              <a:rPr lang="en-US" sz="1400" dirty="0">
                <a:solidFill>
                  <a:prstClr val="black"/>
                </a:solidFill>
                <a:latin typeface="open sans"/>
              </a:rPr>
              <a:t>- How do you know which end is the </a:t>
            </a:r>
            <a:r>
              <a:rPr lang="en-US" sz="1400" b="1" dirty="0">
                <a:solidFill>
                  <a:prstClr val="black"/>
                </a:solidFill>
                <a:latin typeface="open sans"/>
              </a:rPr>
              <a:t>worm head</a:t>
            </a:r>
            <a:r>
              <a:rPr lang="en-US" sz="1400" dirty="0">
                <a:solidFill>
                  <a:prstClr val="black"/>
                </a:solidFill>
                <a:latin typeface="open sans"/>
              </a:rPr>
              <a:t>? The </a:t>
            </a:r>
            <a:r>
              <a:rPr lang="en-US" sz="1400" b="1" dirty="0">
                <a:solidFill>
                  <a:prstClr val="black"/>
                </a:solidFill>
                <a:latin typeface="open sans"/>
              </a:rPr>
              <a:t>clitellum</a:t>
            </a:r>
            <a:r>
              <a:rPr lang="en-US" sz="1400" dirty="0">
                <a:solidFill>
                  <a:prstClr val="black"/>
                </a:solidFill>
                <a:latin typeface="open sans"/>
              </a:rPr>
              <a:t>, the thicker band you will see on mature worms, is closer to the </a:t>
            </a:r>
            <a:r>
              <a:rPr lang="en-US" sz="1400" b="1" dirty="0">
                <a:solidFill>
                  <a:prstClr val="black"/>
                </a:solidFill>
                <a:latin typeface="open sans"/>
              </a:rPr>
              <a:t>anterior end</a:t>
            </a:r>
            <a:r>
              <a:rPr lang="en-US" sz="1400" dirty="0">
                <a:solidFill>
                  <a:prstClr val="black"/>
                </a:solidFill>
                <a:latin typeface="open sans"/>
              </a:rPr>
              <a:t>, aka. the head. The clitellum helps to form cocoons. </a:t>
            </a:r>
          </a:p>
          <a:p>
            <a:pPr>
              <a:buClr>
                <a:srgbClr val="00B0F0"/>
              </a:buClr>
            </a:pPr>
            <a:r>
              <a:rPr lang="en-US" sz="1400" dirty="0">
                <a:solidFill>
                  <a:schemeClr val="tx1"/>
                </a:solidFill>
                <a:latin typeface="open sans"/>
              </a:rPr>
              <a:t>Earth worms are segmented worms and have the ability to </a:t>
            </a:r>
            <a:r>
              <a:rPr lang="en-US" sz="1400" b="1" dirty="0">
                <a:solidFill>
                  <a:schemeClr val="tx1"/>
                </a:solidFill>
                <a:latin typeface="open sans"/>
              </a:rPr>
              <a:t>replace lost segments</a:t>
            </a:r>
            <a:r>
              <a:rPr lang="en-US" sz="1400" dirty="0">
                <a:solidFill>
                  <a:schemeClr val="tx1"/>
                </a:solidFill>
                <a:latin typeface="open sans"/>
              </a:rPr>
              <a:t>. However, it may be easy for a worm to replace a lost tail, but much more difficult or impossible to replace a lost head.</a:t>
            </a:r>
          </a:p>
          <a:p>
            <a:pPr>
              <a:buClr>
                <a:srgbClr val="00B0F0"/>
              </a:buClr>
            </a:pPr>
            <a:r>
              <a:rPr lang="en-US" sz="1400" b="1" dirty="0">
                <a:solidFill>
                  <a:schemeClr val="tx1"/>
                </a:solidFill>
                <a:latin typeface="open sans"/>
              </a:rPr>
              <a:t>No teeth</a:t>
            </a:r>
            <a:r>
              <a:rPr lang="en-US" sz="1400" dirty="0">
                <a:solidFill>
                  <a:schemeClr val="tx1"/>
                </a:solidFill>
                <a:latin typeface="open sans"/>
              </a:rPr>
              <a:t>= no chewing. Instead- gizzard. Similar to birds. Enables them to take in larger pieces of food. Worms have </a:t>
            </a:r>
            <a:r>
              <a:rPr lang="en-US" sz="1400" b="1" dirty="0">
                <a:solidFill>
                  <a:schemeClr val="tx1"/>
                </a:solidFill>
                <a:latin typeface="open sans"/>
              </a:rPr>
              <a:t>five hearts</a:t>
            </a:r>
            <a:r>
              <a:rPr lang="en-US" sz="1400" dirty="0">
                <a:solidFill>
                  <a:schemeClr val="tx1"/>
                </a:solidFill>
                <a:latin typeface="open sans"/>
              </a:rPr>
              <a:t>! Worms do not have lungs, instead they </a:t>
            </a:r>
            <a:r>
              <a:rPr lang="en-US" sz="1400" b="1" dirty="0">
                <a:solidFill>
                  <a:schemeClr val="tx1"/>
                </a:solidFill>
                <a:latin typeface="open sans"/>
              </a:rPr>
              <a:t>absorb Oxygen </a:t>
            </a:r>
            <a:r>
              <a:rPr lang="en-US" sz="1400" dirty="0">
                <a:solidFill>
                  <a:schemeClr val="tx1"/>
                </a:solidFill>
                <a:latin typeface="open sans"/>
              </a:rPr>
              <a:t>through their skin! </a:t>
            </a:r>
          </a:p>
          <a:p>
            <a:pPr lvl="1">
              <a:buClr>
                <a:srgbClr val="00B0F0"/>
              </a:buClr>
            </a:pPr>
            <a:r>
              <a:rPr lang="en-US" sz="1200" dirty="0">
                <a:solidFill>
                  <a:schemeClr val="tx1"/>
                </a:solidFill>
                <a:latin typeface="open sans"/>
              </a:rPr>
              <a:t>Scientific/Latin: </a:t>
            </a:r>
            <a:r>
              <a:rPr lang="en-US" sz="1200" dirty="0" err="1">
                <a:solidFill>
                  <a:schemeClr val="tx1"/>
                </a:solidFill>
                <a:latin typeface="open sans"/>
              </a:rPr>
              <a:t>Lumbricus</a:t>
            </a:r>
            <a:r>
              <a:rPr lang="en-US" sz="1200" dirty="0">
                <a:solidFill>
                  <a:schemeClr val="tx1"/>
                </a:solidFill>
                <a:latin typeface="open sans"/>
              </a:rPr>
              <a:t> </a:t>
            </a:r>
            <a:r>
              <a:rPr lang="en-US" sz="1200" dirty="0" err="1">
                <a:solidFill>
                  <a:schemeClr val="tx1"/>
                </a:solidFill>
                <a:latin typeface="open sans"/>
              </a:rPr>
              <a:t>terrestris</a:t>
            </a:r>
            <a:r>
              <a:rPr lang="en-US" sz="1200" dirty="0">
                <a:solidFill>
                  <a:schemeClr val="tx1"/>
                </a:solidFill>
                <a:latin typeface="open sans"/>
              </a:rPr>
              <a:t>, French- un </a:t>
            </a:r>
            <a:r>
              <a:rPr lang="en-US" sz="1200" dirty="0" err="1">
                <a:solidFill>
                  <a:schemeClr val="tx1"/>
                </a:solidFill>
                <a:latin typeface="open sans"/>
              </a:rPr>
              <a:t>ver</a:t>
            </a:r>
            <a:r>
              <a:rPr lang="en-US" sz="1200" dirty="0">
                <a:solidFill>
                  <a:schemeClr val="tx1"/>
                </a:solidFill>
                <a:latin typeface="open sans"/>
              </a:rPr>
              <a:t> de </a:t>
            </a:r>
            <a:r>
              <a:rPr lang="en-US" sz="1200" dirty="0" err="1">
                <a:solidFill>
                  <a:schemeClr val="tx1"/>
                </a:solidFill>
                <a:latin typeface="open sans"/>
              </a:rPr>
              <a:t>terre</a:t>
            </a:r>
            <a:r>
              <a:rPr lang="en-US" sz="1200" dirty="0">
                <a:solidFill>
                  <a:schemeClr val="tx1"/>
                </a:solidFill>
                <a:latin typeface="open sans"/>
              </a:rPr>
              <a:t>, Cree- </a:t>
            </a:r>
            <a:r>
              <a:rPr lang="en-US" sz="1200" dirty="0" err="1">
                <a:solidFill>
                  <a:schemeClr val="tx1"/>
                </a:solidFill>
                <a:latin typeface="open sans"/>
              </a:rPr>
              <a:t>mohtêw</a:t>
            </a:r>
            <a:r>
              <a:rPr lang="en-US" sz="1200" dirty="0">
                <a:solidFill>
                  <a:schemeClr val="tx1"/>
                </a:solidFill>
                <a:latin typeface="open sans"/>
              </a:rPr>
              <a:t>, </a:t>
            </a:r>
            <a:r>
              <a:rPr lang="en-US" sz="1200" dirty="0" err="1">
                <a:solidFill>
                  <a:schemeClr val="tx1"/>
                </a:solidFill>
                <a:latin typeface="open sans"/>
              </a:rPr>
              <a:t>Michif</a:t>
            </a:r>
            <a:r>
              <a:rPr lang="en-US" sz="1200" dirty="0">
                <a:solidFill>
                  <a:schemeClr val="tx1"/>
                </a:solidFill>
                <a:latin typeface="open sans"/>
              </a:rPr>
              <a:t>- lii </a:t>
            </a:r>
            <a:r>
              <a:rPr lang="en-US" sz="1200" dirty="0" err="1">
                <a:solidFill>
                  <a:schemeClr val="tx1"/>
                </a:solidFill>
                <a:latin typeface="open sans"/>
              </a:rPr>
              <a:t>vayr</a:t>
            </a:r>
            <a:r>
              <a:rPr lang="en-US" sz="1200" dirty="0">
                <a:solidFill>
                  <a:schemeClr val="tx1"/>
                </a:solidFill>
                <a:latin typeface="open sans"/>
              </a:rPr>
              <a:t> di </a:t>
            </a:r>
            <a:r>
              <a:rPr lang="en-US" sz="1200" dirty="0" err="1">
                <a:solidFill>
                  <a:schemeClr val="tx1"/>
                </a:solidFill>
                <a:latin typeface="open sans"/>
              </a:rPr>
              <a:t>tayr</a:t>
            </a:r>
            <a:endParaRPr lang="en-US" sz="1200" dirty="0">
              <a:solidFill>
                <a:schemeClr val="tx1"/>
              </a:solidFill>
              <a:latin typeface="open sans"/>
            </a:endParaRPr>
          </a:p>
          <a:p>
            <a:pPr>
              <a:buClr>
                <a:srgbClr val="00B0F0"/>
              </a:buClr>
            </a:pPr>
            <a:r>
              <a:rPr lang="en-US" sz="1400" b="1" dirty="0">
                <a:solidFill>
                  <a:schemeClr val="tx1"/>
                </a:solidFill>
                <a:latin typeface="open sans"/>
              </a:rPr>
              <a:t>Sow Bug- Habitat &amp; Diet- </a:t>
            </a:r>
            <a:r>
              <a:rPr lang="en-US" sz="1400" dirty="0">
                <a:solidFill>
                  <a:schemeClr val="tx1"/>
                </a:solidFill>
                <a:latin typeface="open sans"/>
              </a:rPr>
              <a:t>Often found under logs or in basements, as they like dark, </a:t>
            </a:r>
            <a:r>
              <a:rPr lang="en-US" sz="1400" b="1" dirty="0">
                <a:solidFill>
                  <a:schemeClr val="tx1"/>
                </a:solidFill>
                <a:latin typeface="open sans"/>
              </a:rPr>
              <a:t>damp places</a:t>
            </a:r>
            <a:r>
              <a:rPr lang="en-US" sz="1400" dirty="0">
                <a:solidFill>
                  <a:schemeClr val="tx1"/>
                </a:solidFill>
                <a:latin typeface="open sans"/>
              </a:rPr>
              <a:t>. </a:t>
            </a:r>
            <a:r>
              <a:rPr lang="en-US" sz="1400" dirty="0" err="1">
                <a:solidFill>
                  <a:schemeClr val="tx1"/>
                </a:solidFill>
                <a:latin typeface="open sans"/>
              </a:rPr>
              <a:t>Sowbugs</a:t>
            </a:r>
            <a:r>
              <a:rPr lang="en-US" sz="1400" dirty="0">
                <a:solidFill>
                  <a:schemeClr val="tx1"/>
                </a:solidFill>
                <a:latin typeface="open sans"/>
              </a:rPr>
              <a:t> feed mostly on </a:t>
            </a:r>
            <a:r>
              <a:rPr lang="en-US" sz="1400" b="1" dirty="0">
                <a:solidFill>
                  <a:schemeClr val="tx1"/>
                </a:solidFill>
                <a:latin typeface="open sans"/>
              </a:rPr>
              <a:t>litter </a:t>
            </a:r>
            <a:r>
              <a:rPr lang="en-US" sz="1400" dirty="0">
                <a:solidFill>
                  <a:schemeClr val="tx1"/>
                </a:solidFill>
                <a:latin typeface="open sans"/>
              </a:rPr>
              <a:t>(dead plant material) and fecal matter in the soil.</a:t>
            </a:r>
            <a:endParaRPr lang="en-US" sz="1400" b="1" dirty="0">
              <a:solidFill>
                <a:schemeClr val="tx1"/>
              </a:solidFill>
              <a:latin typeface="open sans"/>
            </a:endParaRPr>
          </a:p>
          <a:p>
            <a:pPr>
              <a:buClr>
                <a:srgbClr val="00B0F0"/>
              </a:buClr>
            </a:pPr>
            <a:r>
              <a:rPr lang="en-US" sz="1400" b="1" dirty="0">
                <a:solidFill>
                  <a:schemeClr val="tx1"/>
                </a:solidFill>
                <a:latin typeface="open sans"/>
              </a:rPr>
              <a:t>Bodies</a:t>
            </a:r>
            <a:r>
              <a:rPr lang="en-US" sz="1400" dirty="0">
                <a:solidFill>
                  <a:schemeClr val="tx1"/>
                </a:solidFill>
                <a:latin typeface="open sans"/>
              </a:rPr>
              <a:t>- Look like little armadillos and are commonly mistaken for a beetle, however, Sow bugs are </a:t>
            </a:r>
            <a:r>
              <a:rPr lang="en-US" sz="1400" b="1" dirty="0">
                <a:solidFill>
                  <a:schemeClr val="tx1"/>
                </a:solidFill>
                <a:latin typeface="open sans"/>
              </a:rPr>
              <a:t>not insects</a:t>
            </a:r>
            <a:r>
              <a:rPr lang="en-US" sz="1400" dirty="0">
                <a:solidFill>
                  <a:schemeClr val="tx1"/>
                </a:solidFill>
                <a:latin typeface="open sans"/>
              </a:rPr>
              <a:t>, they are </a:t>
            </a:r>
            <a:r>
              <a:rPr lang="en-US" sz="1400" b="1" dirty="0">
                <a:solidFill>
                  <a:schemeClr val="tx1"/>
                </a:solidFill>
                <a:latin typeface="open sans"/>
              </a:rPr>
              <a:t>crustaceans</a:t>
            </a:r>
            <a:r>
              <a:rPr lang="en-US" sz="1400" dirty="0">
                <a:solidFill>
                  <a:schemeClr val="tx1"/>
                </a:solidFill>
                <a:latin typeface="open sans"/>
              </a:rPr>
              <a:t>, like a crab or lobster. Note that they have 7 pairs of legs not 3 like an insect.</a:t>
            </a:r>
          </a:p>
          <a:p>
            <a:pPr>
              <a:buClr>
                <a:srgbClr val="00B0F0"/>
              </a:buClr>
            </a:pPr>
            <a:r>
              <a:rPr lang="en-US" sz="1400" b="1" dirty="0">
                <a:solidFill>
                  <a:schemeClr val="tx1"/>
                </a:solidFill>
                <a:latin typeface="open sans"/>
              </a:rPr>
              <a:t>Families</a:t>
            </a:r>
            <a:r>
              <a:rPr lang="en-US" sz="1400" dirty="0">
                <a:solidFill>
                  <a:schemeClr val="tx1"/>
                </a:solidFill>
                <a:latin typeface="open sans"/>
              </a:rPr>
              <a:t>- Female </a:t>
            </a:r>
            <a:r>
              <a:rPr lang="en-US" sz="1400" dirty="0" err="1">
                <a:solidFill>
                  <a:schemeClr val="tx1"/>
                </a:solidFill>
                <a:latin typeface="open sans"/>
              </a:rPr>
              <a:t>sowbugs</a:t>
            </a:r>
            <a:r>
              <a:rPr lang="en-US" sz="1400" dirty="0">
                <a:solidFill>
                  <a:schemeClr val="tx1"/>
                </a:solidFill>
                <a:latin typeface="open sans"/>
              </a:rPr>
              <a:t> have a </a:t>
            </a:r>
            <a:r>
              <a:rPr lang="en-US" sz="1400" b="1" dirty="0">
                <a:solidFill>
                  <a:schemeClr val="tx1"/>
                </a:solidFill>
                <a:latin typeface="open sans"/>
              </a:rPr>
              <a:t>brood pouch </a:t>
            </a:r>
            <a:r>
              <a:rPr lang="en-US" sz="1400" dirty="0">
                <a:solidFill>
                  <a:schemeClr val="tx1"/>
                </a:solidFill>
                <a:latin typeface="open sans"/>
              </a:rPr>
              <a:t>in which their eggs are incubated until they hatch. After the young leave the pouch, they continue to live in family groups until the young are grown. Each family has a </a:t>
            </a:r>
            <a:r>
              <a:rPr lang="en-US" sz="1400" b="1" dirty="0">
                <a:solidFill>
                  <a:schemeClr val="tx1"/>
                </a:solidFill>
                <a:latin typeface="open sans"/>
              </a:rPr>
              <a:t>chemical "badge</a:t>
            </a:r>
            <a:r>
              <a:rPr lang="en-US" sz="1400" dirty="0">
                <a:solidFill>
                  <a:schemeClr val="tx1"/>
                </a:solidFill>
                <a:latin typeface="open sans"/>
              </a:rPr>
              <a:t>" which helps it to identify its relations.     </a:t>
            </a:r>
          </a:p>
          <a:p>
            <a:pPr lvl="1">
              <a:buClr>
                <a:srgbClr val="00B0F0"/>
              </a:buClr>
            </a:pPr>
            <a:r>
              <a:rPr lang="en-US" sz="1200" dirty="0">
                <a:solidFill>
                  <a:schemeClr val="tx1"/>
                </a:solidFill>
                <a:latin typeface="open sans"/>
              </a:rPr>
              <a:t>Scientific/Latin: </a:t>
            </a:r>
            <a:r>
              <a:rPr lang="en-US" sz="1200" dirty="0" err="1">
                <a:solidFill>
                  <a:schemeClr val="tx1"/>
                </a:solidFill>
                <a:latin typeface="open sans"/>
              </a:rPr>
              <a:t>Oniscus</a:t>
            </a:r>
            <a:r>
              <a:rPr lang="en-US" sz="1200" dirty="0">
                <a:solidFill>
                  <a:schemeClr val="tx1"/>
                </a:solidFill>
                <a:latin typeface="open sans"/>
              </a:rPr>
              <a:t> </a:t>
            </a:r>
            <a:r>
              <a:rPr lang="en-US" sz="1200" dirty="0" err="1">
                <a:solidFill>
                  <a:schemeClr val="tx1"/>
                </a:solidFill>
                <a:latin typeface="open sans"/>
              </a:rPr>
              <a:t>spp</a:t>
            </a:r>
            <a:r>
              <a:rPr lang="en-US" sz="1200" dirty="0">
                <a:solidFill>
                  <a:schemeClr val="tx1"/>
                </a:solidFill>
                <a:latin typeface="open sans"/>
              </a:rPr>
              <a:t>, </a:t>
            </a:r>
          </a:p>
          <a:p>
            <a:endParaRPr lang="en-US" sz="1100" dirty="0">
              <a:solidFill>
                <a:schemeClr val="tx1"/>
              </a:solidFill>
              <a:latin typeface="open sans"/>
            </a:endParaRPr>
          </a:p>
          <a:p>
            <a:endParaRPr lang="en-US" sz="1050" dirty="0">
              <a:solidFill>
                <a:schemeClr val="tx1"/>
              </a:solidFill>
              <a:latin typeface="open sans"/>
            </a:endParaRPr>
          </a:p>
          <a:p>
            <a:endParaRPr lang="en-US" sz="1050" dirty="0">
              <a:solidFill>
                <a:schemeClr val="tx1"/>
              </a:solidFill>
              <a:latin typeface="open sans"/>
            </a:endParaRPr>
          </a:p>
        </p:txBody>
      </p:sp>
      <p:sp>
        <p:nvSpPr>
          <p:cNvPr id="4" name="Rectangle 3">
            <a:extLst>
              <a:ext uri="{FF2B5EF4-FFF2-40B4-BE49-F238E27FC236}">
                <a16:creationId xmlns:a16="http://schemas.microsoft.com/office/drawing/2014/main" id="{FB417FC1-0A41-4DC3-8867-66F19B9F9729}"/>
              </a:ext>
            </a:extLst>
          </p:cNvPr>
          <p:cNvSpPr/>
          <p:nvPr/>
        </p:nvSpPr>
        <p:spPr>
          <a:xfrm>
            <a:off x="5141844" y="6389709"/>
            <a:ext cx="3578086" cy="338554"/>
          </a:xfrm>
          <a:prstGeom prst="rect">
            <a:avLst/>
          </a:prstGeom>
        </p:spPr>
        <p:txBody>
          <a:bodyPr wrap="square">
            <a:spAutoFit/>
          </a:bodyPr>
          <a:lstStyle/>
          <a:p>
            <a:r>
              <a:rPr lang="en-CA" sz="800" dirty="0">
                <a:hlinkClick r:id="rId2"/>
              </a:rPr>
              <a:t>https://www.earthwormsoc.org.uk/node/61</a:t>
            </a:r>
            <a:r>
              <a:rPr lang="en-CA" sz="800" dirty="0"/>
              <a:t> &amp; Peterson </a:t>
            </a:r>
            <a:r>
              <a:rPr lang="en-CA" sz="800" dirty="0" err="1"/>
              <a:t>FIrst</a:t>
            </a:r>
            <a:r>
              <a:rPr lang="en-CA" sz="800" dirty="0"/>
              <a:t> Guide- Insects &amp; https://crawford.tardigrade.net/bugs/BugofMonth17.html</a:t>
            </a:r>
          </a:p>
        </p:txBody>
      </p:sp>
    </p:spTree>
    <p:extLst>
      <p:ext uri="{BB962C8B-B14F-4D97-AF65-F5344CB8AC3E}">
        <p14:creationId xmlns:p14="http://schemas.microsoft.com/office/powerpoint/2010/main" val="3380647110"/>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C8DAC87B43FF04787E8798C4E306AF6" ma:contentTypeVersion="11" ma:contentTypeDescription="Create a new document." ma:contentTypeScope="" ma:versionID="9bce2fe104194ddcb9cde2d319645091">
  <xsd:schema xmlns:xsd="http://www.w3.org/2001/XMLSchema" xmlns:xs="http://www.w3.org/2001/XMLSchema" xmlns:p="http://schemas.microsoft.com/office/2006/metadata/properties" xmlns:ns3="d88afbc6-0730-4c5e-a6b3-3170f0d83f1b" xmlns:ns4="ac397de6-51d3-4a82-a91b-c1b1b2c94b97" targetNamespace="http://schemas.microsoft.com/office/2006/metadata/properties" ma:root="true" ma:fieldsID="cb3735a904eff525eddc8e042d42b6c8" ns3:_="" ns4:_="">
    <xsd:import namespace="d88afbc6-0730-4c5e-a6b3-3170f0d83f1b"/>
    <xsd:import namespace="ac397de6-51d3-4a82-a91b-c1b1b2c94b97"/>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4:SharedWithUsers" minOccurs="0"/>
                <xsd:element ref="ns4:SharedWithDetails" minOccurs="0"/>
                <xsd:element ref="ns4:SharingHintHash"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8afbc6-0730-4c5e-a6b3-3170f0d83f1b"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c397de6-51d3-4a82-a91b-c1b1b2c94b9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B0E10AC-82A1-47D2-B047-2E6B5C22BC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88afbc6-0730-4c5e-a6b3-3170f0d83f1b"/>
    <ds:schemaRef ds:uri="ac397de6-51d3-4a82-a91b-c1b1b2c94b9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7B80D79-B7D9-4E77-90A0-4EA76967D3AD}">
  <ds:schemaRefs>
    <ds:schemaRef ds:uri="ac397de6-51d3-4a82-a91b-c1b1b2c94b97"/>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d88afbc6-0730-4c5e-a6b3-3170f0d83f1b"/>
    <ds:schemaRef ds:uri="http://www.w3.org/XML/1998/namespace"/>
    <ds:schemaRef ds:uri="http://purl.org/dc/dcmitype/"/>
  </ds:schemaRefs>
</ds:datastoreItem>
</file>

<file path=customXml/itemProps3.xml><?xml version="1.0" encoding="utf-8"?>
<ds:datastoreItem xmlns:ds="http://schemas.openxmlformats.org/officeDocument/2006/customXml" ds:itemID="{21F40651-E974-4699-9BD4-53FD588F820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Facet</Template>
  <TotalTime>15050</TotalTime>
  <Words>656</Words>
  <Application>Microsoft Office PowerPoint</Application>
  <PresentationFormat>On-screen Show (4:3)</PresentationFormat>
  <Paragraphs>40</Paragraphs>
  <Slides>7</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vt:i4>
      </vt:variant>
    </vt:vector>
  </HeadingPairs>
  <TitlesOfParts>
    <vt:vector size="15" baseType="lpstr">
      <vt:lpstr>MS PGothic</vt:lpstr>
      <vt:lpstr>Arial</vt:lpstr>
      <vt:lpstr>Calibri</vt:lpstr>
      <vt:lpstr>open sans</vt:lpstr>
      <vt:lpstr>Times New Roman</vt:lpstr>
      <vt:lpstr>Trebuchet MS</vt:lpstr>
      <vt:lpstr>Wingdings 3</vt:lpstr>
      <vt:lpstr>Facet</vt:lpstr>
      <vt:lpstr>DECOMPOSERS</vt:lpstr>
      <vt:lpstr>PowerPoint Presentation</vt:lpstr>
      <vt:lpstr>DECOMPOSITION</vt:lpstr>
      <vt:lpstr>PowerPoint Presentation</vt:lpstr>
      <vt:lpstr>LICHEN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DECOMPOSERS</dc:title>
  <dc:creator>Turner, Nicole</dc:creator>
  <cp:lastModifiedBy>Jessica Flahr</cp:lastModifiedBy>
  <cp:revision>19</cp:revision>
  <cp:lastPrinted>2020-06-28T03:39:45Z</cp:lastPrinted>
  <dcterms:created xsi:type="dcterms:W3CDTF">2020-01-17T03:34:24Z</dcterms:created>
  <dcterms:modified xsi:type="dcterms:W3CDTF">2020-08-21T15:54:48Z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0x0101000C8DAC87B43FF04787E8798C4E306AF6</vt:lpwstr>
  </property>
</Properties>
</file>