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Lst>
  <p:notesMasterIdLst>
    <p:notesMasterId r:id="rId38"/>
  </p:notesMasterIdLst>
  <p:sldIdLst>
    <p:sldId id="256" r:id="rId5"/>
    <p:sldId id="257" r:id="rId6"/>
    <p:sldId id="258" r:id="rId7"/>
    <p:sldId id="259" r:id="rId8"/>
    <p:sldId id="260" r:id="rId9"/>
    <p:sldId id="261" r:id="rId10"/>
    <p:sldId id="286" r:id="rId11"/>
    <p:sldId id="263" r:id="rId12"/>
    <p:sldId id="264" r:id="rId13"/>
    <p:sldId id="265" r:id="rId14"/>
    <p:sldId id="266" r:id="rId15"/>
    <p:sldId id="267" r:id="rId16"/>
    <p:sldId id="268" r:id="rId17"/>
    <p:sldId id="289" r:id="rId18"/>
    <p:sldId id="290" r:id="rId19"/>
    <p:sldId id="269" r:id="rId20"/>
    <p:sldId id="270" r:id="rId21"/>
    <p:sldId id="271" r:id="rId22"/>
    <p:sldId id="287" r:id="rId23"/>
    <p:sldId id="272" r:id="rId24"/>
    <p:sldId id="288"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9144000" cy="6858000" type="screen4x3"/>
  <p:notesSz cx="6858000" cy="9144000"/>
  <p:embeddedFontLst>
    <p:embeddedFont>
      <p:font typeface="Trebuchet MS" panose="020B0603020202020204" pitchFamily="34" charset="0"/>
      <p:regular r:id="rId39"/>
      <p:bold r:id="rId40"/>
      <p:italic r:id="rId41"/>
      <p:boldItalic r:id="rId42"/>
    </p:embeddedFont>
    <p:embeddedFont>
      <p:font typeface="Work Sans" panose="020B0604020202020204" charset="0"/>
      <p:regular r:id="rId43"/>
      <p:bold r:id="rId44"/>
      <p:italic r:id="rId45"/>
      <p:boldItalic r:id="rId46"/>
    </p:embeddedFont>
    <p:embeddedFont>
      <p:font typeface="Source Sans Pro" panose="020B0604020202020204" charset="0"/>
      <p:regular r:id="rId47"/>
      <p:bold r:id="rId48"/>
      <p:italic r:id="rId49"/>
      <p:boldItalic r:id="rId50"/>
    </p:embeddedFont>
    <p:embeddedFont>
      <p:font typeface="Century Schoolbook" panose="02040604050505020304" pitchFamily="18" charset="0"/>
      <p:regular r:id="rId51"/>
      <p:bold r:id="rId52"/>
      <p:italic r:id="rId53"/>
      <p:boldItalic r:id="rId54"/>
    </p:embeddedFont>
    <p:embeddedFont>
      <p:font typeface="Fira Sans"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8" autoAdjust="0"/>
    <p:restoredTop sz="94660"/>
  </p:normalViewPr>
  <p:slideViewPr>
    <p:cSldViewPr snapToGrid="0">
      <p:cViewPr varScale="1">
        <p:scale>
          <a:sx n="85" d="100"/>
          <a:sy n="85" d="100"/>
        </p:scale>
        <p:origin x="100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910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754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534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1" name="Google Shape;15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030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
        <p:nvSpPr>
          <p:cNvPr id="330" name="Google Shape;33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
        <p:nvSpPr>
          <p:cNvPr id="351" name="Google Shape;351;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
        <p:nvSpPr>
          <p:cNvPr id="381" name="Google Shape;38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5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2"/>
          <p:cNvGrpSpPr/>
          <p:nvPr/>
        </p:nvGrpSpPr>
        <p:grpSpPr>
          <a:xfrm>
            <a:off x="-8466" y="-8468"/>
            <a:ext cx="9171316" cy="6874935"/>
            <a:chOff x="-8466" y="-8468"/>
            <a:chExt cx="9171316" cy="6874935"/>
          </a:xfrm>
        </p:grpSpPr>
        <p:cxnSp>
          <p:nvCxnSpPr>
            <p:cNvPr id="28" name="Google Shape;28;p2"/>
            <p:cNvCxnSpPr/>
            <p:nvPr/>
          </p:nvCxnSpPr>
          <p:spPr>
            <a:xfrm rot="10800000" flipH="1">
              <a:off x="5130830" y="4175605"/>
              <a:ext cx="4022475" cy="2682396"/>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29" name="Google Shape;29;p2"/>
            <p:cNvCxnSpPr/>
            <p:nvPr/>
          </p:nvCxnSpPr>
          <p:spPr>
            <a:xfrm>
              <a:off x="7042707"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0" name="Google Shape;30;p2"/>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16B0E3">
                <a:alpha val="49803"/>
              </a:srgbClr>
            </a:solidFill>
            <a:ln>
              <a:noFill/>
            </a:ln>
          </p:spPr>
        </p:sp>
        <p:sp>
          <p:nvSpPr>
            <p:cNvPr id="34" name="Google Shape;34;p2"/>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094165"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rgbClr val="226292">
                <a:alpha val="8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068764"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38" name="Google Shape;38;p2"/>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11"/>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1"/>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1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12"/>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1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2"/>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9EDFF5"/>
                </a:solidFill>
                <a:latin typeface="Arial"/>
                <a:ea typeface="Arial"/>
                <a:cs typeface="Arial"/>
                <a:sym typeface="Arial"/>
              </a:rPr>
              <a:t>“</a:t>
            </a:r>
            <a:endParaRPr/>
          </a:p>
        </p:txBody>
      </p:sp>
      <p:sp>
        <p:nvSpPr>
          <p:cNvPr id="108" name="Google Shape;108;p12"/>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1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14"/>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1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4"/>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9EDFF5"/>
                </a:solidFill>
                <a:latin typeface="Arial"/>
                <a:ea typeface="Arial"/>
                <a:cs typeface="Arial"/>
                <a:sym typeface="Arial"/>
              </a:rPr>
              <a:t>“</a:t>
            </a:r>
            <a:endParaRPr/>
          </a:p>
        </p:txBody>
      </p:sp>
      <p:sp>
        <p:nvSpPr>
          <p:cNvPr id="123" name="Google Shape;123;p14"/>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15"/>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1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body" idx="1"/>
          </p:nvPr>
        </p:nvSpPr>
        <p:spPr>
          <a:xfrm rot="5400000">
            <a:off x="1843070" y="927120"/>
            <a:ext cx="3880773" cy="6347714"/>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16"/>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6"/>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6"/>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17"/>
          <p:cNvSpPr txBox="1">
            <a:spLocks noGrp="1"/>
          </p:cNvSpPr>
          <p:nvPr>
            <p:ph type="title"/>
          </p:nvPr>
        </p:nvSpPr>
        <p:spPr>
          <a:xfrm rot="5400000">
            <a:off x="3840993" y="2745919"/>
            <a:ext cx="5251451" cy="9788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body" idx="1"/>
          </p:nvPr>
        </p:nvSpPr>
        <p:spPr>
          <a:xfrm rot="5400000">
            <a:off x="581386" y="637812"/>
            <a:ext cx="5251451" cy="5195026"/>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1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6" name="Google Shape;56;p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609600"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body" idx="1"/>
          </p:nvPr>
        </p:nvSpPr>
        <p:spPr>
          <a:xfrm>
            <a:off x="609600" y="2160589"/>
            <a:ext cx="3088109" cy="3880772"/>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62" name="Google Shape;62;p6"/>
          <p:cNvSpPr txBox="1">
            <a:spLocks noGrp="1"/>
          </p:cNvSpPr>
          <p:nvPr>
            <p:ph type="body" idx="2"/>
          </p:nvPr>
        </p:nvSpPr>
        <p:spPr>
          <a:xfrm>
            <a:off x="3869204" y="2160590"/>
            <a:ext cx="3088110" cy="388077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63" name="Google Shape;63;p6"/>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7"/>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9" name="Google Shape;69;p7"/>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0" name="Google Shape;70;p7"/>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1" name="Google Shape;71;p7"/>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2" name="Google Shape;72;p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8"/>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9"/>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84" name="Google Shape;84;p9"/>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
          <p:cNvSpPr>
            <a:spLocks noGrp="1"/>
          </p:cNvSpPr>
          <p:nvPr>
            <p:ph type="pic" idx="2"/>
          </p:nvPr>
        </p:nvSpPr>
        <p:spPr>
          <a:xfrm>
            <a:off x="609599" y="609600"/>
            <a:ext cx="6347714" cy="3845718"/>
          </a:xfrm>
          <a:prstGeom prst="rect">
            <a:avLst/>
          </a:prstGeom>
          <a:noFill/>
          <a:ln>
            <a:noFill/>
          </a:ln>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90" name="Google Shape;90;p10"/>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10"/>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8467" y="-8468"/>
            <a:ext cx="9171317" cy="6874935"/>
            <a:chOff x="-8467" y="-8468"/>
            <a:chExt cx="9171317" cy="6874935"/>
          </a:xfrm>
        </p:grpSpPr>
        <p:sp>
          <p:nvSpPr>
            <p:cNvPr id="11" name="Google Shape;11;p1"/>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1"/>
            <p:cNvCxnSpPr/>
            <p:nvPr/>
          </p:nvCxnSpPr>
          <p:spPr>
            <a:xfrm rot="10800000" flipH="1">
              <a:off x="5130830" y="4175605"/>
              <a:ext cx="4022475" cy="2682396"/>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3" name="Google Shape;13;p1"/>
            <p:cNvCxnSpPr/>
            <p:nvPr/>
          </p:nvCxnSpPr>
          <p:spPr>
            <a:xfrm>
              <a:off x="7042707"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4" name="Google Shape;14;p1"/>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16B0E3">
                <a:alpha val="49803"/>
              </a:srgbClr>
            </a:solidFill>
            <a:ln>
              <a:noFill/>
            </a:ln>
          </p:spPr>
        </p:sp>
        <p:sp>
          <p:nvSpPr>
            <p:cNvPr id="18" name="Google Shape;18;p1"/>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8094165"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rgbClr val="226292">
                <a:alpha val="8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8068764"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bugguide.net/user/view/1218"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natureedmonton.wordpress.com/author/edmontonmasternaturalists/"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canr.msu.edu/outreach" TargetMode="External"/><Relationship Id="rId4" Type="http://schemas.openxmlformats.org/officeDocument/2006/relationships/hyperlink" Target="https://www.canr.msu.edu/people/beth_clawso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nc/2.0/?ref=ccsearch&amp;atype=rich" TargetMode="External"/><Relationship Id="rId3" Type="http://schemas.openxmlformats.org/officeDocument/2006/relationships/image" Target="../media/image12.png"/><Relationship Id="rId7" Type="http://schemas.openxmlformats.org/officeDocument/2006/relationships/hyperlink" Target="https://www.flickr.com/photos/22271981@N07"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flickr.com/photos/22271981@N07/7885934874"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hyperlink" Target="https://bugguide.net/user/view/3638" TargetMode="Externa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ctrTitle"/>
          </p:nvPr>
        </p:nvSpPr>
        <p:spPr>
          <a:xfrm>
            <a:off x="-105071" y="2853713"/>
            <a:ext cx="7624807"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13000"/>
              <a:buFont typeface="Trebuchet MS"/>
              <a:buNone/>
            </a:pPr>
            <a:r>
              <a:rPr lang="en-US" sz="11500" dirty="0">
                <a:latin typeface="+mj-lt"/>
              </a:rPr>
              <a:t>AQUATIC</a:t>
            </a:r>
            <a:endParaRPr sz="115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207" y="4878652"/>
            <a:ext cx="2095025" cy="6453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7"/>
          <p:cNvPicPr preferRelativeResize="0"/>
          <p:nvPr/>
        </p:nvPicPr>
        <p:blipFill rotWithShape="1">
          <a:blip r:embed="rId3">
            <a:alphaModFix/>
          </a:blip>
          <a:srcRect/>
          <a:stretch/>
        </p:blipFill>
        <p:spPr>
          <a:xfrm>
            <a:off x="4229789" y="105060"/>
            <a:ext cx="3199632" cy="3588634"/>
          </a:xfrm>
          <a:prstGeom prst="rect">
            <a:avLst/>
          </a:prstGeom>
          <a:noFill/>
          <a:ln>
            <a:noFill/>
          </a:ln>
        </p:spPr>
      </p:pic>
      <p:sp>
        <p:nvSpPr>
          <p:cNvPr id="242" name="Google Shape;242;p27"/>
          <p:cNvSpPr txBox="1"/>
          <p:nvPr/>
        </p:nvSpPr>
        <p:spPr>
          <a:xfrm>
            <a:off x="1725179" y="6097355"/>
            <a:ext cx="1660911" cy="5091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26292"/>
              </a:buClr>
              <a:buSzPts val="2800"/>
              <a:buFont typeface="Trebuchet MS"/>
              <a:buNone/>
            </a:pPr>
            <a:r>
              <a:rPr lang="en-US" sz="3200" dirty="0">
                <a:solidFill>
                  <a:schemeClr val="tx1"/>
                </a:solidFill>
                <a:latin typeface="+mj-lt"/>
                <a:ea typeface="Trebuchet MS"/>
                <a:cs typeface="Trebuchet MS"/>
                <a:sym typeface="Trebuchet MS"/>
              </a:rPr>
              <a:t>LEECH</a:t>
            </a:r>
            <a:endParaRPr sz="3600" dirty="0">
              <a:solidFill>
                <a:schemeClr val="tx1"/>
              </a:solidFill>
              <a:latin typeface="+mj-lt"/>
              <a:ea typeface="Trebuchet MS"/>
              <a:cs typeface="Trebuchet MS"/>
              <a:sym typeface="Trebuchet MS"/>
            </a:endParaRPr>
          </a:p>
        </p:txBody>
      </p:sp>
      <p:sp>
        <p:nvSpPr>
          <p:cNvPr id="243" name="Google Shape;243;p27"/>
          <p:cNvSpPr txBox="1"/>
          <p:nvPr/>
        </p:nvSpPr>
        <p:spPr>
          <a:xfrm>
            <a:off x="4784807" y="3628087"/>
            <a:ext cx="2788993"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2800"/>
              <a:buFont typeface="Trebuchet MS"/>
              <a:buNone/>
            </a:pPr>
            <a:r>
              <a:rPr lang="en-US" sz="3200" dirty="0">
                <a:solidFill>
                  <a:schemeClr val="tx1"/>
                </a:solidFill>
                <a:latin typeface="+mj-lt"/>
                <a:ea typeface="Trebuchet MS"/>
                <a:cs typeface="Trebuchet MS"/>
                <a:sym typeface="Trebuchet MS"/>
              </a:rPr>
              <a:t>POND SNAIL</a:t>
            </a:r>
            <a:endParaRPr sz="3200" dirty="0">
              <a:solidFill>
                <a:schemeClr val="tx1"/>
              </a:solidFill>
              <a:latin typeface="+mj-lt"/>
              <a:ea typeface="Trebuchet MS"/>
              <a:cs typeface="Trebuchet MS"/>
              <a:sym typeface="Trebuchet MS"/>
            </a:endParaRPr>
          </a:p>
        </p:txBody>
      </p:sp>
      <p:sp>
        <p:nvSpPr>
          <p:cNvPr id="244" name="Google Shape;244;p27"/>
          <p:cNvSpPr txBox="1">
            <a:spLocks noGrp="1"/>
          </p:cNvSpPr>
          <p:nvPr>
            <p:ph type="title"/>
          </p:nvPr>
        </p:nvSpPr>
        <p:spPr>
          <a:xfrm>
            <a:off x="5459096" y="5131109"/>
            <a:ext cx="4229408" cy="6725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B0F0"/>
              </a:buClr>
              <a:buSzPts val="3600"/>
              <a:buFont typeface="Trebuchet MS"/>
              <a:buNone/>
            </a:pPr>
            <a:r>
              <a:rPr lang="en-US" sz="4400" dirty="0">
                <a:solidFill>
                  <a:schemeClr val="tx1"/>
                </a:solidFill>
                <a:latin typeface="+mj-lt"/>
              </a:rPr>
              <a:t>SNAIL &amp; LEECH</a:t>
            </a:r>
            <a:endParaRPr sz="4400" dirty="0">
              <a:solidFill>
                <a:schemeClr val="tx1"/>
              </a:solidFill>
              <a:latin typeface="+mj-lt"/>
            </a:endParaRPr>
          </a:p>
        </p:txBody>
      </p:sp>
      <p:pic>
        <p:nvPicPr>
          <p:cNvPr id="245" name="Google Shape;245;p27"/>
          <p:cNvPicPr preferRelativeResize="0"/>
          <p:nvPr/>
        </p:nvPicPr>
        <p:blipFill rotWithShape="1">
          <a:blip r:embed="rId4">
            <a:alphaModFix/>
          </a:blip>
          <a:srcRect/>
          <a:stretch/>
        </p:blipFill>
        <p:spPr>
          <a:xfrm>
            <a:off x="143814" y="3014268"/>
            <a:ext cx="4496614" cy="2593583"/>
          </a:xfrm>
          <a:prstGeom prst="rect">
            <a:avLst/>
          </a:prstGeom>
          <a:noFill/>
          <a:ln>
            <a:noFill/>
          </a:ln>
        </p:spPr>
      </p:pic>
      <p:sp>
        <p:nvSpPr>
          <p:cNvPr id="246" name="Google Shape;246;p27"/>
          <p:cNvSpPr/>
          <p:nvPr/>
        </p:nvSpPr>
        <p:spPr>
          <a:xfrm>
            <a:off x="143814" y="3014268"/>
            <a:ext cx="1879041"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verdana"/>
                <a:ea typeface="verdana"/>
                <a:cs typeface="verdana"/>
                <a:sym typeface="verdana"/>
              </a:rPr>
              <a:t>Copyright © 2006 </a:t>
            </a:r>
            <a:r>
              <a:rPr lang="en-US" sz="800" u="sng" dirty="0">
                <a:solidFill>
                  <a:schemeClr val="dk1"/>
                </a:solidFill>
                <a:latin typeface="verdana"/>
                <a:ea typeface="verdana"/>
                <a:cs typeface="verdana"/>
                <a:sym typeface="verdana"/>
                <a:hlinkClick r:id="rId5"/>
              </a:rPr>
              <a:t>Lynette Elliott</a:t>
            </a:r>
            <a:endParaRPr sz="800" dirty="0">
              <a:solidFill>
                <a:schemeClr val="dk1"/>
              </a:solidFill>
              <a:latin typeface="Trebuchet MS"/>
              <a:ea typeface="Trebuchet MS"/>
              <a:cs typeface="Trebuchet MS"/>
              <a:sym typeface="Trebuchet MS"/>
            </a:endParaRPr>
          </a:p>
        </p:txBody>
      </p:sp>
      <p:sp>
        <p:nvSpPr>
          <p:cNvPr id="247" name="Google Shape;247;p27"/>
          <p:cNvSpPr/>
          <p:nvPr/>
        </p:nvSpPr>
        <p:spPr>
          <a:xfrm>
            <a:off x="4163536" y="105060"/>
            <a:ext cx="4572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Trebuchet MS"/>
                <a:ea typeface="Trebuchet MS"/>
                <a:cs typeface="Trebuchet MS"/>
                <a:sym typeface="Trebuchet MS"/>
              </a:rPr>
              <a:t>"</a:t>
            </a:r>
            <a:r>
              <a:rPr lang="en-US" sz="800" dirty="0">
                <a:solidFill>
                  <a:schemeClr val="dk1"/>
                </a:solidFill>
                <a:latin typeface="Trebuchet MS"/>
                <a:ea typeface="Trebuchet MS"/>
                <a:cs typeface="Trebuchet MS"/>
                <a:sym typeface="Trebuchet MS"/>
              </a:rPr>
              <a:t>Great Pond Snail" by brianfuller6385 is licensed under CC BY-ND 2.0 </a:t>
            </a:r>
            <a:endParaRPr sz="800" dirty="0">
              <a:solidFill>
                <a:schemeClr val="dk1"/>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8"/>
          <p:cNvSpPr/>
          <p:nvPr/>
        </p:nvSpPr>
        <p:spPr>
          <a:xfrm>
            <a:off x="304800" y="371061"/>
            <a:ext cx="443601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dirty="0">
                <a:solidFill>
                  <a:schemeClr val="tx1"/>
                </a:solidFill>
                <a:latin typeface="+mj-lt"/>
                <a:ea typeface="Trebuchet MS"/>
                <a:cs typeface="Trebuchet MS"/>
                <a:sym typeface="Trebuchet MS"/>
              </a:rPr>
              <a:t>SNAIL &amp; LEECH</a:t>
            </a:r>
            <a:endParaRPr sz="4400" dirty="0">
              <a:solidFill>
                <a:schemeClr val="tx1"/>
              </a:solidFill>
              <a:latin typeface="+mj-lt"/>
              <a:ea typeface="Trebuchet MS"/>
              <a:cs typeface="Trebuchet MS"/>
              <a:sym typeface="Trebuchet MS"/>
            </a:endParaRPr>
          </a:p>
        </p:txBody>
      </p:sp>
      <p:sp>
        <p:nvSpPr>
          <p:cNvPr id="253" name="Google Shape;253;p28"/>
          <p:cNvSpPr txBox="1"/>
          <p:nvPr/>
        </p:nvSpPr>
        <p:spPr>
          <a:xfrm>
            <a:off x="1" y="1350271"/>
            <a:ext cx="9003322" cy="5136667"/>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accent6">
                  <a:lumMod val="75000"/>
                </a:schemeClr>
              </a:buClr>
              <a:buSzPts val="2400"/>
              <a:buFont typeface="Noto Sans Symbols"/>
              <a:buChar char="⮚"/>
            </a:pPr>
            <a:r>
              <a:rPr lang="en-US" sz="2400" dirty="0">
                <a:solidFill>
                  <a:srgbClr val="226292"/>
                </a:solidFill>
                <a:latin typeface="Arial" panose="020B0604020202020204" pitchFamily="34" charset="0"/>
                <a:ea typeface="Trebuchet MS"/>
                <a:cs typeface="Arial" panose="020B0604020202020204" pitchFamily="34" charset="0"/>
                <a:sym typeface="Trebuchet MS"/>
              </a:rPr>
              <a:t>Leech-</a:t>
            </a:r>
            <a:r>
              <a:rPr lang="en-US" sz="1500" dirty="0">
                <a:solidFill>
                  <a:srgbClr val="226292"/>
                </a:solidFill>
                <a:latin typeface="Arial" panose="020B0604020202020204" pitchFamily="34" charset="0"/>
                <a:ea typeface="Trebuchet MS"/>
                <a:cs typeface="Arial" panose="020B0604020202020204" pitchFamily="34" charset="0"/>
                <a:sym typeface="Trebuchet MS"/>
              </a:rPr>
              <a:t> </a:t>
            </a:r>
            <a:r>
              <a:rPr lang="en-US" sz="2200" dirty="0">
                <a:solidFill>
                  <a:schemeClr val="tx1"/>
                </a:solidFill>
                <a:latin typeface="Arial" panose="020B0604020202020204" pitchFamily="34" charset="0"/>
                <a:ea typeface="Trebuchet MS"/>
                <a:cs typeface="Arial" panose="020B0604020202020204" pitchFamily="34" charset="0"/>
                <a:sym typeface="Trebuchet MS"/>
              </a:rPr>
              <a:t>There are 27 species of leeches found in Saskatchewan. They have the appearance of a flattened worm and can range from 10-100mm in length. While many people are afraid of leeches, only a few species feed on mammalian blood</a:t>
            </a:r>
            <a:r>
              <a:rPr lang="en-US" sz="2200" dirty="0">
                <a:solidFill>
                  <a:srgbClr val="226292"/>
                </a:solidFill>
                <a:latin typeface="Arial" panose="020B0604020202020204" pitchFamily="34" charset="0"/>
                <a:ea typeface="Trebuchet MS"/>
                <a:cs typeface="Arial" panose="020B0604020202020204" pitchFamily="34" charset="0"/>
                <a:sym typeface="Trebuchet MS"/>
              </a:rPr>
              <a:t>. </a:t>
            </a:r>
            <a:r>
              <a:rPr lang="en-US" sz="2200" dirty="0">
                <a:solidFill>
                  <a:schemeClr val="tx1"/>
                </a:solidFill>
                <a:latin typeface="Arial" panose="020B0604020202020204" pitchFamily="34" charset="0"/>
                <a:ea typeface="Trebuchet MS"/>
                <a:cs typeface="Arial" panose="020B0604020202020204" pitchFamily="34" charset="0"/>
                <a:sym typeface="Trebuchet MS"/>
              </a:rPr>
              <a:t>One of our more common leeches eats snails.</a:t>
            </a:r>
            <a:endParaRPr lang="en-US" sz="2200" dirty="0">
              <a:solidFill>
                <a:srgbClr val="226292"/>
              </a:solidFill>
              <a:latin typeface="Arial" panose="020B0604020202020204" pitchFamily="34" charset="0"/>
              <a:ea typeface="Trebuchet MS"/>
              <a:cs typeface="Arial" panose="020B0604020202020204" pitchFamily="34" charset="0"/>
              <a:sym typeface="Trebuchet MS"/>
            </a:endParaRPr>
          </a:p>
          <a:p>
            <a:pPr marL="76200" lvl="1">
              <a:lnSpc>
                <a:spcPct val="115000"/>
              </a:lnSpc>
              <a:buClr>
                <a:srgbClr val="226292"/>
              </a:buClr>
              <a:buSzPts val="2400"/>
            </a:pPr>
            <a:r>
              <a:rPr lang="en-US" sz="12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Class-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Hirudinea</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une</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sangsue</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akahkway</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Michif</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aen</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smtClean="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smtClean="0">
                <a:solidFill>
                  <a:srgbClr val="226292"/>
                </a:solidFill>
                <a:latin typeface="Arial" panose="020B0604020202020204" pitchFamily="34" charset="0"/>
                <a:ea typeface="Trebuchet MS"/>
                <a:cs typeface="Arial" panose="020B0604020202020204" pitchFamily="34" charset="0"/>
                <a:sym typeface="Trebuchet MS"/>
              </a:rPr>
              <a:t>akwamoot</a:t>
            </a:r>
            <a:r>
              <a:rPr lang="en-US" sz="1600" dirty="0" smtClean="0">
                <a:solidFill>
                  <a:srgbClr val="226292"/>
                </a:solidFill>
                <a:latin typeface="Arial" panose="020B0604020202020204" pitchFamily="34" charset="0"/>
                <a:ea typeface="Trebuchet MS"/>
                <a:cs typeface="Arial" panose="020B0604020202020204" pitchFamily="34" charset="0"/>
                <a:sym typeface="Trebuchet MS"/>
              </a:rPr>
              <a:t> </a:t>
            </a:r>
            <a:endParaRPr sz="1600"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nSpc>
                <a:spcPct val="115000"/>
              </a:lnSpc>
              <a:buClr>
                <a:schemeClr val="accent6">
                  <a:lumMod val="75000"/>
                </a:schemeClr>
              </a:buClr>
              <a:buSzPts val="2400"/>
              <a:buFont typeface="Noto Sans Symbols"/>
              <a:buChar char="⮚"/>
            </a:pPr>
            <a:r>
              <a:rPr lang="en-US" sz="1000" dirty="0">
                <a:solidFill>
                  <a:srgbClr val="226292"/>
                </a:solidFill>
                <a:latin typeface="Arial" panose="020B0604020202020204" pitchFamily="34" charset="0"/>
                <a:cs typeface="Arial" panose="020B0604020202020204" pitchFamily="34" charset="0"/>
              </a:rPr>
              <a:t>·</a:t>
            </a:r>
            <a:r>
              <a:rPr lang="en-US" sz="2400" dirty="0">
                <a:solidFill>
                  <a:srgbClr val="226292"/>
                </a:solidFill>
                <a:latin typeface="Arial" panose="020B0604020202020204" pitchFamily="34" charset="0"/>
                <a:ea typeface="Trebuchet MS"/>
                <a:cs typeface="Arial" panose="020B0604020202020204" pitchFamily="34" charset="0"/>
                <a:sym typeface="Trebuchet MS"/>
              </a:rPr>
              <a:t>Pond Snail- </a:t>
            </a:r>
            <a:r>
              <a:rPr lang="en-US" sz="2200" dirty="0">
                <a:solidFill>
                  <a:schemeClr val="tx1"/>
                </a:solidFill>
                <a:latin typeface="Arial" panose="020B0604020202020204" pitchFamily="34" charset="0"/>
                <a:ea typeface="Trebuchet MS"/>
                <a:cs typeface="Arial" panose="020B0604020202020204" pitchFamily="34" charset="0"/>
                <a:sym typeface="Trebuchet MS"/>
              </a:rPr>
              <a:t>these snails are very common, and can be identified by the right-hand opening to their shells. They are hermaphroditic (both male and female) and omnivorous, feeding on plant material, and dead animals.</a:t>
            </a:r>
            <a:r>
              <a:rPr lang="en-US" sz="2400" dirty="0">
                <a:solidFill>
                  <a:schemeClr val="tx1"/>
                </a:solidFill>
                <a:latin typeface="Arial" panose="020B0604020202020204" pitchFamily="34" charset="0"/>
                <a:cs typeface="Arial" panose="020B0604020202020204" pitchFamily="34" charset="0"/>
              </a:rPr>
              <a:t>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Family-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Lymnaeidae</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un escargot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d'étang</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akahkway</a:t>
            </a:r>
            <a:r>
              <a:rPr lang="en-US" sz="1600" dirty="0">
                <a:solidFill>
                  <a:srgbClr val="226292"/>
                </a:solidFill>
                <a:latin typeface="Arial" panose="020B0604020202020204" pitchFamily="34" charset="0"/>
                <a:ea typeface="Trebuchet MS"/>
                <a:cs typeface="Arial" panose="020B0604020202020204" pitchFamily="34" charset="0"/>
                <a:sym typeface="Trebuchet MS"/>
              </a:rPr>
              <a:t>, Michif-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snel</a:t>
            </a:r>
            <a:endParaRPr sz="16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9" name="Google Shape;259;p29"/>
          <p:cNvPicPr preferRelativeResize="0"/>
          <p:nvPr/>
        </p:nvPicPr>
        <p:blipFill rotWithShape="1">
          <a:blip r:embed="rId3">
            <a:alphaModFix/>
          </a:blip>
          <a:srcRect/>
          <a:stretch/>
        </p:blipFill>
        <p:spPr>
          <a:xfrm>
            <a:off x="193861" y="110107"/>
            <a:ext cx="2929722" cy="4230985"/>
          </a:xfrm>
          <a:prstGeom prst="rect">
            <a:avLst/>
          </a:prstGeom>
          <a:noFill/>
          <a:ln>
            <a:noFill/>
          </a:ln>
        </p:spPr>
      </p:pic>
      <p:sp>
        <p:nvSpPr>
          <p:cNvPr id="260" name="Google Shape;260;p29"/>
          <p:cNvSpPr txBox="1"/>
          <p:nvPr/>
        </p:nvSpPr>
        <p:spPr>
          <a:xfrm>
            <a:off x="306606" y="4341092"/>
            <a:ext cx="2153477" cy="56342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26292"/>
              </a:buClr>
              <a:buSzPts val="3200"/>
              <a:buFont typeface="Trebuchet MS"/>
              <a:buNone/>
            </a:pPr>
            <a:r>
              <a:rPr lang="en-US" sz="2800" dirty="0">
                <a:solidFill>
                  <a:schemeClr val="tx1"/>
                </a:solidFill>
                <a:latin typeface="+mj-lt"/>
                <a:ea typeface="Trebuchet MS"/>
                <a:cs typeface="Trebuchet MS"/>
                <a:sym typeface="Trebuchet MS"/>
              </a:rPr>
              <a:t>CATTAIL</a:t>
            </a:r>
            <a:endParaRPr sz="2800" dirty="0">
              <a:solidFill>
                <a:schemeClr val="tx1"/>
              </a:solidFill>
              <a:latin typeface="+mj-lt"/>
              <a:ea typeface="Trebuchet MS"/>
              <a:cs typeface="Trebuchet MS"/>
              <a:sym typeface="Trebuchet MS"/>
            </a:endParaRPr>
          </a:p>
        </p:txBody>
      </p:sp>
      <p:grpSp>
        <p:nvGrpSpPr>
          <p:cNvPr id="4" name="Group 3">
            <a:extLst>
              <a:ext uri="{FF2B5EF4-FFF2-40B4-BE49-F238E27FC236}">
                <a16:creationId xmlns:a16="http://schemas.microsoft.com/office/drawing/2014/main" id="{13574208-34D2-40AC-A508-DDC746E087B6}"/>
              </a:ext>
            </a:extLst>
          </p:cNvPr>
          <p:cNvGrpSpPr/>
          <p:nvPr/>
        </p:nvGrpSpPr>
        <p:grpSpPr>
          <a:xfrm>
            <a:off x="4999584" y="80475"/>
            <a:ext cx="3565813" cy="4675003"/>
            <a:chOff x="5866640" y="138503"/>
            <a:chExt cx="3083683" cy="4187060"/>
          </a:xfrm>
        </p:grpSpPr>
        <p:pic>
          <p:nvPicPr>
            <p:cNvPr id="262" name="Google Shape;262;p29"/>
            <p:cNvPicPr preferRelativeResize="0"/>
            <p:nvPr/>
          </p:nvPicPr>
          <p:blipFill rotWithShape="1">
            <a:blip r:embed="rId4">
              <a:alphaModFix/>
            </a:blip>
            <a:srcRect/>
            <a:stretch/>
          </p:blipFill>
          <p:spPr>
            <a:xfrm>
              <a:off x="5866640" y="165042"/>
              <a:ext cx="3048001" cy="4160521"/>
            </a:xfrm>
            <a:prstGeom prst="rect">
              <a:avLst/>
            </a:prstGeom>
            <a:noFill/>
            <a:ln>
              <a:noFill/>
            </a:ln>
          </p:spPr>
        </p:pic>
        <p:sp>
          <p:nvSpPr>
            <p:cNvPr id="263" name="Google Shape;263;p29"/>
            <p:cNvSpPr/>
            <p:nvPr/>
          </p:nvSpPr>
          <p:spPr>
            <a:xfrm>
              <a:off x="5866640" y="138503"/>
              <a:ext cx="308368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Trebuchet MS"/>
                  <a:ea typeface="Trebuchet MS"/>
                  <a:cs typeface="Trebuchet MS"/>
                  <a:sym typeface="Trebuchet MS"/>
                </a:rPr>
                <a:t>By Bernd </a:t>
              </a:r>
              <a:r>
                <a:rPr lang="en-US" sz="800" dirty="0" err="1">
                  <a:solidFill>
                    <a:schemeClr val="dk1"/>
                  </a:solidFill>
                  <a:latin typeface="Trebuchet MS"/>
                  <a:ea typeface="Trebuchet MS"/>
                  <a:cs typeface="Trebuchet MS"/>
                  <a:sym typeface="Trebuchet MS"/>
                </a:rPr>
                <a:t>Haynold</a:t>
              </a:r>
              <a:r>
                <a:rPr lang="en-US" sz="800" dirty="0">
                  <a:solidFill>
                    <a:schemeClr val="dk1"/>
                  </a:solidFill>
                  <a:latin typeface="Trebuchet MS"/>
                  <a:ea typeface="Trebuchet MS"/>
                  <a:cs typeface="Trebuchet MS"/>
                  <a:sym typeface="Trebuchet MS"/>
                </a:rPr>
                <a:t> - Own work, CC BY 2.5, https://commons.wikimedia.org/w/index.php?curid=548175</a:t>
              </a:r>
              <a:endParaRPr sz="800" dirty="0">
                <a:solidFill>
                  <a:schemeClr val="dk1"/>
                </a:solidFill>
                <a:latin typeface="Trebuchet MS"/>
                <a:ea typeface="Trebuchet MS"/>
                <a:cs typeface="Trebuchet MS"/>
                <a:sym typeface="Trebuchet MS"/>
              </a:endParaRPr>
            </a:p>
          </p:txBody>
        </p:sp>
      </p:grpSp>
      <p:sp>
        <p:nvSpPr>
          <p:cNvPr id="265" name="Google Shape;265;p29"/>
          <p:cNvSpPr txBox="1"/>
          <p:nvPr/>
        </p:nvSpPr>
        <p:spPr>
          <a:xfrm>
            <a:off x="5944901" y="4785110"/>
            <a:ext cx="2153477" cy="45500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226292"/>
              </a:buClr>
              <a:buSzPts val="2720"/>
              <a:buFont typeface="Trebuchet MS"/>
              <a:buNone/>
            </a:pPr>
            <a:r>
              <a:rPr lang="en-US" sz="2800" dirty="0">
                <a:solidFill>
                  <a:schemeClr val="tx1"/>
                </a:solidFill>
                <a:latin typeface="+mj-lt"/>
                <a:ea typeface="Trebuchet MS"/>
                <a:cs typeface="Trebuchet MS"/>
                <a:sym typeface="Trebuchet MS"/>
              </a:rPr>
              <a:t>BULRUSH</a:t>
            </a:r>
            <a:endParaRPr sz="2800" dirty="0">
              <a:solidFill>
                <a:schemeClr val="tx1"/>
              </a:solidFill>
              <a:latin typeface="+mj-lt"/>
              <a:ea typeface="Trebuchet MS"/>
              <a:cs typeface="Trebuchet MS"/>
              <a:sym typeface="Trebuchet MS"/>
            </a:endParaRPr>
          </a:p>
        </p:txBody>
      </p:sp>
      <p:sp>
        <p:nvSpPr>
          <p:cNvPr id="269" name="Google Shape;269;p29"/>
          <p:cNvSpPr txBox="1"/>
          <p:nvPr/>
        </p:nvSpPr>
        <p:spPr>
          <a:xfrm>
            <a:off x="3405818" y="5146893"/>
            <a:ext cx="1593766" cy="56342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26292"/>
              </a:buClr>
              <a:buSzPts val="3200"/>
              <a:buFont typeface="Trebuchet MS"/>
              <a:buNone/>
            </a:pPr>
            <a:r>
              <a:rPr lang="en-US" sz="2800" dirty="0">
                <a:solidFill>
                  <a:schemeClr val="tx1"/>
                </a:solidFill>
                <a:latin typeface="+mj-lt"/>
                <a:ea typeface="Trebuchet MS"/>
                <a:cs typeface="Trebuchet MS"/>
                <a:sym typeface="Trebuchet MS"/>
              </a:rPr>
              <a:t>SEDGE</a:t>
            </a:r>
            <a:endParaRPr sz="2800" dirty="0">
              <a:solidFill>
                <a:schemeClr val="tx1"/>
              </a:solidFill>
              <a:latin typeface="+mj-lt"/>
              <a:ea typeface="Trebuchet MS"/>
              <a:cs typeface="Trebuchet MS"/>
              <a:sym typeface="Trebuchet MS"/>
            </a:endParaRPr>
          </a:p>
        </p:txBody>
      </p:sp>
      <p:grpSp>
        <p:nvGrpSpPr>
          <p:cNvPr id="3" name="Group 2">
            <a:extLst>
              <a:ext uri="{FF2B5EF4-FFF2-40B4-BE49-F238E27FC236}">
                <a16:creationId xmlns:a16="http://schemas.microsoft.com/office/drawing/2014/main" id="{BFA7A6B2-38BE-423E-B9ED-5B88CAD31025}"/>
              </a:ext>
            </a:extLst>
          </p:cNvPr>
          <p:cNvGrpSpPr/>
          <p:nvPr/>
        </p:nvGrpSpPr>
        <p:grpSpPr>
          <a:xfrm>
            <a:off x="2546414" y="1722606"/>
            <a:ext cx="3372073" cy="3424287"/>
            <a:chOff x="1163626" y="3763955"/>
            <a:chExt cx="3004863" cy="3009900"/>
          </a:xfrm>
        </p:grpSpPr>
        <p:pic>
          <p:nvPicPr>
            <p:cNvPr id="268" name="Google Shape;268;p29"/>
            <p:cNvPicPr preferRelativeResize="0"/>
            <p:nvPr/>
          </p:nvPicPr>
          <p:blipFill rotWithShape="1">
            <a:blip r:embed="rId5">
              <a:alphaModFix/>
            </a:blip>
            <a:srcRect/>
            <a:stretch/>
          </p:blipFill>
          <p:spPr>
            <a:xfrm>
              <a:off x="1187164" y="3763955"/>
              <a:ext cx="2981325" cy="3009900"/>
            </a:xfrm>
            <a:prstGeom prst="rect">
              <a:avLst/>
            </a:prstGeom>
            <a:noFill/>
            <a:ln>
              <a:noFill/>
            </a:ln>
          </p:spPr>
        </p:pic>
        <p:sp>
          <p:nvSpPr>
            <p:cNvPr id="270" name="Google Shape;270;p29"/>
            <p:cNvSpPr/>
            <p:nvPr/>
          </p:nvSpPr>
          <p:spPr>
            <a:xfrm>
              <a:off x="1163626" y="3812592"/>
              <a:ext cx="1601721"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i="1" u="sng">
                  <a:solidFill>
                    <a:schemeClr val="dk1"/>
                  </a:solidFill>
                  <a:latin typeface="Century Schoolbook"/>
                  <a:ea typeface="Century Schoolbook"/>
                  <a:cs typeface="Century Schoolbook"/>
                  <a:sym typeface="Century Schoolbook"/>
                  <a:hlinkClick r:id="rId6"/>
                </a:rPr>
                <a:t>Edmonton Master Naturalists</a:t>
              </a:r>
              <a:endParaRPr sz="800">
                <a:solidFill>
                  <a:schemeClr val="dk1"/>
                </a:solidFill>
                <a:latin typeface="Trebuchet MS"/>
                <a:ea typeface="Trebuchet MS"/>
                <a:cs typeface="Trebuchet MS"/>
                <a:sym typeface="Trebuchet MS"/>
              </a:endParaRPr>
            </a:p>
          </p:txBody>
        </p:sp>
      </p:grpSp>
      <p:sp>
        <p:nvSpPr>
          <p:cNvPr id="5" name="Rectangle 4">
            <a:extLst>
              <a:ext uri="{FF2B5EF4-FFF2-40B4-BE49-F238E27FC236}">
                <a16:creationId xmlns:a16="http://schemas.microsoft.com/office/drawing/2014/main" id="{40F32982-0586-4BF6-ACB4-4F2FF7A64B10}"/>
              </a:ext>
            </a:extLst>
          </p:cNvPr>
          <p:cNvSpPr/>
          <p:nvPr/>
        </p:nvSpPr>
        <p:spPr>
          <a:xfrm>
            <a:off x="4245657" y="5860838"/>
            <a:ext cx="4528804" cy="830997"/>
          </a:xfrm>
          <a:prstGeom prst="rect">
            <a:avLst/>
          </a:prstGeom>
        </p:spPr>
        <p:txBody>
          <a:bodyPr wrap="none">
            <a:spAutoFit/>
          </a:bodyPr>
          <a:lstStyle/>
          <a:p>
            <a:pPr lvl="0"/>
            <a:r>
              <a:rPr lang="en-US" sz="4800" dirty="0">
                <a:solidFill>
                  <a:schemeClr val="tx1"/>
                </a:solidFill>
                <a:latin typeface="+mj-lt"/>
                <a:ea typeface="Trebuchet MS"/>
                <a:cs typeface="Trebuchet MS"/>
                <a:sym typeface="Trebuchet MS"/>
              </a:rPr>
              <a:t>POND PLANTS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0"/>
          <p:cNvSpPr/>
          <p:nvPr/>
        </p:nvSpPr>
        <p:spPr>
          <a:xfrm>
            <a:off x="304800" y="0"/>
            <a:ext cx="463296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POND PLANTS</a:t>
            </a:r>
            <a:endParaRPr sz="4000" dirty="0">
              <a:solidFill>
                <a:schemeClr val="tx1"/>
              </a:solidFill>
              <a:latin typeface="+mj-lt"/>
              <a:ea typeface="Trebuchet MS"/>
              <a:cs typeface="Trebuchet MS"/>
              <a:sym typeface="Trebuchet MS"/>
            </a:endParaRPr>
          </a:p>
        </p:txBody>
      </p:sp>
      <p:sp>
        <p:nvSpPr>
          <p:cNvPr id="276" name="Google Shape;276;p30"/>
          <p:cNvSpPr txBox="1"/>
          <p:nvPr/>
        </p:nvSpPr>
        <p:spPr>
          <a:xfrm>
            <a:off x="0" y="619200"/>
            <a:ext cx="8750104" cy="5619600"/>
          </a:xfrm>
          <a:prstGeom prst="rect">
            <a:avLst/>
          </a:prstGeom>
          <a:noFill/>
          <a:ln>
            <a:noFill/>
          </a:ln>
        </p:spPr>
        <p:txBody>
          <a:bodyPr spcFirstLastPara="1" wrap="square" lIns="91425" tIns="45700" rIns="91425" bIns="45700" anchor="t" anchorCtr="0">
            <a:noAutofit/>
          </a:bodyPr>
          <a:lstStyle/>
          <a:p>
            <a:pPr marL="457200" lvl="0" indent="-381000">
              <a:lnSpc>
                <a:spcPct val="115000"/>
              </a:lnSpc>
              <a:buClr>
                <a:schemeClr val="accent6">
                  <a:lumMod val="75000"/>
                </a:schemeClr>
              </a:buClr>
              <a:buSzPts val="2400"/>
              <a:buFont typeface="Noto Sans Symbols"/>
              <a:buChar char="⮚"/>
            </a:pPr>
            <a:r>
              <a:rPr lang="en-US" sz="2000" dirty="0">
                <a:solidFill>
                  <a:srgbClr val="226292"/>
                </a:solidFill>
                <a:latin typeface="Arial" panose="020B0604020202020204" pitchFamily="34" charset="0"/>
                <a:ea typeface="Trebuchet MS"/>
                <a:cs typeface="Arial" panose="020B0604020202020204" pitchFamily="34" charset="0"/>
                <a:sym typeface="Trebuchet MS"/>
              </a:rPr>
              <a:t>Bulrush- </a:t>
            </a:r>
            <a:r>
              <a:rPr lang="en-US" sz="2000" dirty="0">
                <a:solidFill>
                  <a:schemeClr val="tx1"/>
                </a:solidFill>
                <a:latin typeface="Arial" panose="020B0604020202020204" pitchFamily="34" charset="0"/>
                <a:ea typeface="Trebuchet MS"/>
                <a:cs typeface="Arial" panose="020B0604020202020204" pitchFamily="34" charset="0"/>
                <a:sym typeface="Trebuchet MS"/>
              </a:rPr>
              <a:t>Bulrush is a common name for a group of monocots that have a 3-sided stem, and small inflorescence at the top, or mid-way up the stem. Bulrushes grow densely along the shoreline of aquatic habitats, and have succulent rhizomes that are a favorite snack for bears</a:t>
            </a:r>
            <a:r>
              <a:rPr lang="en-US" sz="2000" dirty="0">
                <a:solidFill>
                  <a:srgbClr val="226292"/>
                </a:solidFill>
                <a:latin typeface="Arial" panose="020B0604020202020204" pitchFamily="34" charset="0"/>
                <a:ea typeface="Trebuchet MS"/>
                <a:cs typeface="Arial" panose="020B0604020202020204" pitchFamily="34" charset="0"/>
                <a:sym typeface="Trebuchet MS"/>
              </a:rPr>
              <a:t>.</a:t>
            </a:r>
            <a:r>
              <a:rPr lang="en-US" sz="18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Scirpus</a:t>
            </a:r>
            <a:r>
              <a:rPr lang="en-US" sz="1600" dirty="0">
                <a:solidFill>
                  <a:srgbClr val="226292"/>
                </a:solidFill>
                <a:latin typeface="Arial" panose="020B0604020202020204" pitchFamily="34" charset="0"/>
                <a:ea typeface="Trebuchet MS"/>
                <a:cs typeface="Arial" panose="020B0604020202020204" pitchFamily="34" charset="0"/>
                <a:sym typeface="Trebuchet MS"/>
              </a:rPr>
              <a:t>, sp., French-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jonc</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pasihkân</a:t>
            </a:r>
            <a:endParaRPr lang="en-US" sz="1600" dirty="0">
              <a:solidFill>
                <a:srgbClr val="226292"/>
              </a:solidFill>
              <a:latin typeface="Arial" panose="020B0604020202020204" pitchFamily="34" charset="0"/>
              <a:ea typeface="Trebuchet MS"/>
              <a:cs typeface="Arial" panose="020B0604020202020204" pitchFamily="34" charset="0"/>
              <a:sym typeface="Trebuchet MS"/>
            </a:endParaRPr>
          </a:p>
          <a:p>
            <a:pPr marL="76200" lvl="0">
              <a:lnSpc>
                <a:spcPct val="115000"/>
              </a:lnSpc>
              <a:buClr>
                <a:srgbClr val="226292"/>
              </a:buClr>
              <a:buSzPts val="2400"/>
            </a:pPr>
            <a:endParaRPr sz="1600"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nSpc>
                <a:spcPct val="115000"/>
              </a:lnSpc>
              <a:buClr>
                <a:schemeClr val="accent6">
                  <a:lumMod val="75000"/>
                </a:schemeClr>
              </a:buClr>
              <a:buSzPts val="2400"/>
              <a:buFont typeface="Noto Sans Symbols"/>
              <a:buChar char="⮚"/>
            </a:pPr>
            <a:r>
              <a:rPr lang="en-US" sz="2000" dirty="0">
                <a:solidFill>
                  <a:srgbClr val="226292"/>
                </a:solidFill>
                <a:latin typeface="Arial" panose="020B0604020202020204" pitchFamily="34" charset="0"/>
                <a:ea typeface="Trebuchet MS"/>
                <a:cs typeface="Arial" panose="020B0604020202020204" pitchFamily="34" charset="0"/>
                <a:sym typeface="Trebuchet MS"/>
              </a:rPr>
              <a:t>Sedges- </a:t>
            </a:r>
            <a:r>
              <a:rPr lang="en-US" sz="2000" dirty="0">
                <a:solidFill>
                  <a:schemeClr val="tx1"/>
                </a:solidFill>
                <a:latin typeface="Arial" panose="020B0604020202020204" pitchFamily="34" charset="0"/>
                <a:ea typeface="Trebuchet MS"/>
                <a:cs typeface="Arial" panose="020B0604020202020204" pitchFamily="34" charset="0"/>
                <a:sym typeface="Trebuchet MS"/>
              </a:rPr>
              <a:t>Sedges are a group of monocots that are distinguished by their triangular stems (sedges have edges). Sedges found in aquatic environments will generally grow in “tufts” along the shore, and have small, spiky flower clusters at the top of their stems.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Family-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Cyperaceae</a:t>
            </a:r>
            <a:r>
              <a:rPr lang="en-US" sz="1600" dirty="0">
                <a:solidFill>
                  <a:srgbClr val="226292"/>
                </a:solidFill>
                <a:latin typeface="Arial" panose="020B0604020202020204" pitchFamily="34" charset="0"/>
                <a:ea typeface="Trebuchet MS"/>
                <a:cs typeface="Arial" panose="020B0604020202020204" pitchFamily="34" charset="0"/>
                <a:sym typeface="Trebuchet MS"/>
              </a:rPr>
              <a:t> (many species), French- le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carex</a:t>
            </a:r>
            <a:endParaRPr lang="en-US" sz="1600" dirty="0">
              <a:solidFill>
                <a:srgbClr val="226292"/>
              </a:solidFill>
              <a:latin typeface="Arial" panose="020B0604020202020204" pitchFamily="34" charset="0"/>
              <a:ea typeface="Trebuchet MS"/>
              <a:cs typeface="Arial" panose="020B0604020202020204" pitchFamily="34" charset="0"/>
              <a:sym typeface="Trebuchet MS"/>
            </a:endParaRPr>
          </a:p>
          <a:p>
            <a:pPr marL="76200" lvl="0">
              <a:lnSpc>
                <a:spcPct val="115000"/>
              </a:lnSpc>
              <a:buClr>
                <a:srgbClr val="226292"/>
              </a:buClr>
              <a:buSzPts val="2400"/>
            </a:pPr>
            <a:endParaRPr sz="1600"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nSpc>
                <a:spcPct val="115000"/>
              </a:lnSpc>
              <a:buClr>
                <a:schemeClr val="accent6">
                  <a:lumMod val="75000"/>
                </a:schemeClr>
              </a:buClr>
              <a:buSzPts val="2400"/>
              <a:buFont typeface="Noto Sans Symbols"/>
              <a:buChar char="⮚"/>
            </a:pPr>
            <a:r>
              <a:rPr lang="en-US" sz="2000" dirty="0">
                <a:solidFill>
                  <a:srgbClr val="226292"/>
                </a:solidFill>
                <a:latin typeface="Arial" panose="020B0604020202020204" pitchFamily="34" charset="0"/>
                <a:ea typeface="Trebuchet MS"/>
                <a:cs typeface="Arial" panose="020B0604020202020204" pitchFamily="34" charset="0"/>
                <a:sym typeface="Trebuchet MS"/>
              </a:rPr>
              <a:t>Cattail- </a:t>
            </a:r>
            <a:r>
              <a:rPr lang="en-US" sz="2000" dirty="0">
                <a:solidFill>
                  <a:schemeClr val="tx1"/>
                </a:solidFill>
                <a:latin typeface="Arial" panose="020B0604020202020204" pitchFamily="34" charset="0"/>
                <a:ea typeface="Trebuchet MS"/>
                <a:cs typeface="Arial" panose="020B0604020202020204" pitchFamily="34" charset="0"/>
                <a:sym typeface="Trebuchet MS"/>
              </a:rPr>
              <a:t>Cattails are one of the most abundant and easily recognizable wetland plants. Humorously referred to as “wild corndogs”, the flowering head is easily seen at a distance. The roots of the cattail form a network of habitat and food for birds, muskrats, invertebrates, and more. It is truly the backbone of a wetland ecosystem.</a:t>
            </a:r>
            <a:r>
              <a:rPr lang="en-US" sz="20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Typha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latifolia</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la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quenouille</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pasân</a:t>
            </a:r>
            <a:endParaRPr sz="16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342900" algn="l" rtl="0">
              <a:spcBef>
                <a:spcPts val="0"/>
              </a:spcBef>
              <a:spcAft>
                <a:spcPts val="0"/>
              </a:spcAft>
              <a:buClr>
                <a:srgbClr val="226292"/>
              </a:buClr>
              <a:buSzPts val="2400"/>
              <a:buFont typeface="Trebuchet MS"/>
              <a:buChar char="⮚"/>
            </a:pPr>
            <a:endParaRPr sz="24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9"/>
          <p:cNvPicPr preferRelativeResize="0"/>
          <p:nvPr/>
        </p:nvPicPr>
        <p:blipFill rotWithShape="1">
          <a:blip r:embed="rId3">
            <a:alphaModFix/>
          </a:blip>
          <a:srcRect/>
          <a:stretch/>
        </p:blipFill>
        <p:spPr>
          <a:xfrm>
            <a:off x="281922" y="199665"/>
            <a:ext cx="3460253" cy="5166420"/>
          </a:xfrm>
          <a:prstGeom prst="rect">
            <a:avLst/>
          </a:prstGeom>
          <a:noFill/>
          <a:ln>
            <a:noFill/>
          </a:ln>
        </p:spPr>
      </p:pic>
      <p:sp>
        <p:nvSpPr>
          <p:cNvPr id="261" name="Google Shape;261;p29"/>
          <p:cNvSpPr txBox="1"/>
          <p:nvPr/>
        </p:nvSpPr>
        <p:spPr>
          <a:xfrm>
            <a:off x="121162" y="5407153"/>
            <a:ext cx="3516353" cy="86918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26292"/>
              </a:buClr>
              <a:buSzPts val="3200"/>
              <a:buFont typeface="Trebuchet MS"/>
              <a:buNone/>
            </a:pPr>
            <a:r>
              <a:rPr lang="en-US" sz="2800" dirty="0">
                <a:solidFill>
                  <a:schemeClr val="tx1"/>
                </a:solidFill>
                <a:latin typeface="+mj-lt"/>
                <a:ea typeface="Trebuchet MS"/>
                <a:cs typeface="Trebuchet MS"/>
                <a:sym typeface="Trebuchet MS"/>
              </a:rPr>
              <a:t>WESTERN DOCK</a:t>
            </a:r>
            <a:endParaRPr sz="2800" dirty="0">
              <a:solidFill>
                <a:schemeClr val="tx1"/>
              </a:solidFill>
              <a:latin typeface="+mj-lt"/>
              <a:ea typeface="Trebuchet MS"/>
              <a:cs typeface="Trebuchet MS"/>
              <a:sym typeface="Trebuchet MS"/>
            </a:endParaRPr>
          </a:p>
        </p:txBody>
      </p:sp>
      <p:sp>
        <p:nvSpPr>
          <p:cNvPr id="266" name="Google Shape;266;p29"/>
          <p:cNvSpPr txBox="1"/>
          <p:nvPr/>
        </p:nvSpPr>
        <p:spPr>
          <a:xfrm>
            <a:off x="4993994" y="4247148"/>
            <a:ext cx="2425318" cy="56342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26292"/>
              </a:buClr>
              <a:buSzPts val="3200"/>
              <a:buFont typeface="Trebuchet MS"/>
              <a:buNone/>
            </a:pPr>
            <a:r>
              <a:rPr lang="en-US" sz="2800" dirty="0">
                <a:solidFill>
                  <a:schemeClr val="tx1"/>
                </a:solidFill>
                <a:latin typeface="+mj-lt"/>
                <a:ea typeface="Trebuchet MS"/>
                <a:cs typeface="Trebuchet MS"/>
                <a:sym typeface="Trebuchet MS"/>
              </a:rPr>
              <a:t>HORSETAIL</a:t>
            </a:r>
            <a:endParaRPr sz="2800" dirty="0">
              <a:solidFill>
                <a:schemeClr val="tx1"/>
              </a:solidFill>
              <a:latin typeface="+mj-lt"/>
              <a:ea typeface="Trebuchet MS"/>
              <a:cs typeface="Trebuchet MS"/>
              <a:sym typeface="Trebuchet MS"/>
            </a:endParaRPr>
          </a:p>
        </p:txBody>
      </p:sp>
      <p:grpSp>
        <p:nvGrpSpPr>
          <p:cNvPr id="2" name="Group 1">
            <a:extLst>
              <a:ext uri="{FF2B5EF4-FFF2-40B4-BE49-F238E27FC236}">
                <a16:creationId xmlns:a16="http://schemas.microsoft.com/office/drawing/2014/main" id="{7EDE7165-48E4-4AD1-AD14-C11137744245}"/>
              </a:ext>
            </a:extLst>
          </p:cNvPr>
          <p:cNvGrpSpPr/>
          <p:nvPr/>
        </p:nvGrpSpPr>
        <p:grpSpPr>
          <a:xfrm>
            <a:off x="3970232" y="1077970"/>
            <a:ext cx="4229480" cy="3169178"/>
            <a:chOff x="5161978" y="4135458"/>
            <a:chExt cx="3699679" cy="2470307"/>
          </a:xfrm>
        </p:grpSpPr>
        <p:pic>
          <p:nvPicPr>
            <p:cNvPr id="264" name="Google Shape;264;p29"/>
            <p:cNvPicPr preferRelativeResize="0"/>
            <p:nvPr/>
          </p:nvPicPr>
          <p:blipFill rotWithShape="1">
            <a:blip r:embed="rId4">
              <a:alphaModFix/>
            </a:blip>
            <a:srcRect/>
            <a:stretch/>
          </p:blipFill>
          <p:spPr>
            <a:xfrm>
              <a:off x="5161978" y="4135458"/>
              <a:ext cx="3699679" cy="2470307"/>
            </a:xfrm>
            <a:prstGeom prst="rect">
              <a:avLst/>
            </a:prstGeom>
            <a:noFill/>
            <a:ln>
              <a:noFill/>
            </a:ln>
          </p:spPr>
        </p:pic>
        <p:sp>
          <p:nvSpPr>
            <p:cNvPr id="267" name="Google Shape;267;p29"/>
            <p:cNvSpPr/>
            <p:nvPr/>
          </p:nvSpPr>
          <p:spPr>
            <a:xfrm>
              <a:off x="5214962" y="4135458"/>
              <a:ext cx="168507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Work Sans"/>
                  <a:ea typeface="Work Sans"/>
                  <a:cs typeface="Work Sans"/>
                  <a:sym typeface="Work Sans"/>
                </a:rPr>
                <a:t> Frederic </a:t>
              </a:r>
              <a:r>
                <a:rPr lang="en-US" sz="1000" dirty="0" err="1">
                  <a:solidFill>
                    <a:schemeClr val="dk1"/>
                  </a:solidFill>
                  <a:latin typeface="Work Sans"/>
                  <a:ea typeface="Work Sans"/>
                  <a:cs typeface="Work Sans"/>
                  <a:sym typeface="Work Sans"/>
                </a:rPr>
                <a:t>Cirou</a:t>
              </a:r>
              <a:r>
                <a:rPr lang="en-US" sz="1000" dirty="0">
                  <a:solidFill>
                    <a:schemeClr val="dk1"/>
                  </a:solidFill>
                  <a:latin typeface="Work Sans"/>
                  <a:ea typeface="Work Sans"/>
                  <a:cs typeface="Work Sans"/>
                  <a:sym typeface="Work Sans"/>
                </a:rPr>
                <a:t>/Getty Images</a:t>
              </a:r>
              <a:endParaRPr sz="1000" b="0" i="0" dirty="0">
                <a:solidFill>
                  <a:schemeClr val="dk1"/>
                </a:solidFill>
                <a:latin typeface="Work Sans"/>
                <a:ea typeface="Work Sans"/>
                <a:cs typeface="Work Sans"/>
                <a:sym typeface="Work Sans"/>
              </a:endParaRPr>
            </a:p>
          </p:txBody>
        </p:sp>
      </p:grpSp>
      <p:sp>
        <p:nvSpPr>
          <p:cNvPr id="9" name="Rectangle 8">
            <a:extLst>
              <a:ext uri="{FF2B5EF4-FFF2-40B4-BE49-F238E27FC236}">
                <a16:creationId xmlns:a16="http://schemas.microsoft.com/office/drawing/2014/main" id="{40F32982-0586-4BF6-ACB4-4F2FF7A64B10}"/>
              </a:ext>
            </a:extLst>
          </p:cNvPr>
          <p:cNvSpPr/>
          <p:nvPr/>
        </p:nvSpPr>
        <p:spPr>
          <a:xfrm>
            <a:off x="4245657" y="5860838"/>
            <a:ext cx="4528804" cy="830997"/>
          </a:xfrm>
          <a:prstGeom prst="rect">
            <a:avLst/>
          </a:prstGeom>
        </p:spPr>
        <p:txBody>
          <a:bodyPr wrap="none">
            <a:spAutoFit/>
          </a:bodyPr>
          <a:lstStyle/>
          <a:p>
            <a:pPr lvl="0"/>
            <a:r>
              <a:rPr lang="en-US" sz="4800" dirty="0">
                <a:solidFill>
                  <a:schemeClr val="tx1"/>
                </a:solidFill>
                <a:latin typeface="+mj-lt"/>
                <a:ea typeface="Trebuchet MS"/>
                <a:cs typeface="Trebuchet MS"/>
                <a:sym typeface="Trebuchet MS"/>
              </a:rPr>
              <a:t>POND PLANTS</a:t>
            </a:r>
          </a:p>
        </p:txBody>
      </p:sp>
    </p:spTree>
    <p:extLst>
      <p:ext uri="{BB962C8B-B14F-4D97-AF65-F5344CB8AC3E}">
        <p14:creationId xmlns:p14="http://schemas.microsoft.com/office/powerpoint/2010/main" val="2687534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0"/>
          <p:cNvSpPr/>
          <p:nvPr/>
        </p:nvSpPr>
        <p:spPr>
          <a:xfrm>
            <a:off x="375138" y="170038"/>
            <a:ext cx="463296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POND PLANTS</a:t>
            </a:r>
            <a:endParaRPr sz="4000" dirty="0">
              <a:solidFill>
                <a:schemeClr val="tx1"/>
              </a:solidFill>
              <a:latin typeface="+mj-lt"/>
              <a:ea typeface="Trebuchet MS"/>
              <a:cs typeface="Trebuchet MS"/>
              <a:sym typeface="Trebuchet MS"/>
            </a:endParaRPr>
          </a:p>
        </p:txBody>
      </p:sp>
      <p:sp>
        <p:nvSpPr>
          <p:cNvPr id="276" name="Google Shape;276;p30"/>
          <p:cNvSpPr txBox="1"/>
          <p:nvPr/>
        </p:nvSpPr>
        <p:spPr>
          <a:xfrm>
            <a:off x="0" y="1068362"/>
            <a:ext cx="8750104" cy="56196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accent6">
                  <a:lumMod val="75000"/>
                </a:schemeClr>
              </a:buClr>
              <a:buSzPts val="2400"/>
              <a:buFont typeface="Noto Sans Symbols"/>
              <a:buChar char="⮚"/>
            </a:pPr>
            <a:r>
              <a:rPr lang="en-US" sz="2200" dirty="0">
                <a:solidFill>
                  <a:srgbClr val="226292"/>
                </a:solidFill>
                <a:latin typeface="Arial" panose="020B0604020202020204" pitchFamily="34" charset="0"/>
                <a:ea typeface="Trebuchet MS"/>
                <a:cs typeface="Arial" panose="020B0604020202020204" pitchFamily="34" charset="0"/>
                <a:sym typeface="Trebuchet MS"/>
              </a:rPr>
              <a:t>Western Dock- </a:t>
            </a:r>
            <a:r>
              <a:rPr lang="en-US" sz="2200" dirty="0">
                <a:solidFill>
                  <a:schemeClr val="tx1"/>
                </a:solidFill>
                <a:latin typeface="Arial" panose="020B0604020202020204" pitchFamily="34" charset="0"/>
                <a:ea typeface="Trebuchet MS"/>
                <a:cs typeface="Arial" panose="020B0604020202020204" pitchFamily="34" charset="0"/>
                <a:sym typeface="Trebuchet MS"/>
              </a:rPr>
              <a:t>There are several varieties of dock found in Saskatchewan. It is found in wetlands, ditches, and wet meadows. In spring, the fluorescence is green, but becomes reddish brown in late summer, making it easy to identify.</a:t>
            </a:r>
            <a:r>
              <a:rPr lang="en-US" sz="22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Rumex</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occidentalis</a:t>
            </a:r>
            <a:endParaRPr lang="en-US" sz="1600"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gn="l" rtl="0">
              <a:lnSpc>
                <a:spcPct val="115000"/>
              </a:lnSpc>
              <a:spcBef>
                <a:spcPts val="0"/>
              </a:spcBef>
              <a:spcAft>
                <a:spcPts val="0"/>
              </a:spcAft>
              <a:buClr>
                <a:srgbClr val="226292"/>
              </a:buClr>
              <a:buSzPts val="2400"/>
              <a:buFont typeface="Noto Sans Symbols"/>
              <a:buChar char="⮚"/>
            </a:pPr>
            <a:endParaRPr sz="1600"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nSpc>
                <a:spcPct val="115000"/>
              </a:lnSpc>
              <a:buClr>
                <a:schemeClr val="accent6">
                  <a:lumMod val="75000"/>
                </a:schemeClr>
              </a:buClr>
              <a:buSzPts val="2400"/>
              <a:buFont typeface="Noto Sans Symbols"/>
              <a:buChar char="⮚"/>
            </a:pPr>
            <a:r>
              <a:rPr lang="en-US" sz="2200" dirty="0">
                <a:solidFill>
                  <a:srgbClr val="226292"/>
                </a:solidFill>
                <a:latin typeface="Arial" panose="020B0604020202020204" pitchFamily="34" charset="0"/>
                <a:ea typeface="Trebuchet MS"/>
                <a:cs typeface="Arial" panose="020B0604020202020204" pitchFamily="34" charset="0"/>
                <a:sym typeface="Trebuchet MS"/>
              </a:rPr>
              <a:t>Horsetail- </a:t>
            </a:r>
            <a:r>
              <a:rPr lang="en-US" sz="2200" dirty="0">
                <a:solidFill>
                  <a:schemeClr val="tx1"/>
                </a:solidFill>
                <a:latin typeface="Arial" panose="020B0604020202020204" pitchFamily="34" charset="0"/>
                <a:ea typeface="Trebuchet MS"/>
                <a:cs typeface="Arial" panose="020B0604020202020204" pitchFamily="34" charset="0"/>
                <a:sym typeface="Trebuchet MS"/>
              </a:rPr>
              <a:t>Also called “puzzle grass” or “common scouring rush”, horsetails are one of the oldest living ancestors of modern plants. They pre-date seeds, and reproduce using spores found on a spore cluster at the top of the stalk. The stems contain abrasive silica which makes them unpalatable to grazing animals, but excellent for filing your nails!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Equisetum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hyemale</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la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prêle</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miscanikwacâsôsôsa</a:t>
            </a:r>
            <a:endParaRPr sz="16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extLst>
      <p:ext uri="{BB962C8B-B14F-4D97-AF65-F5344CB8AC3E}">
        <p14:creationId xmlns:p14="http://schemas.microsoft.com/office/powerpoint/2010/main" val="4082211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1"/>
          <p:cNvPicPr preferRelativeResize="0"/>
          <p:nvPr/>
        </p:nvPicPr>
        <p:blipFill rotWithShape="1">
          <a:blip r:embed="rId3">
            <a:alphaModFix/>
          </a:blip>
          <a:srcRect/>
          <a:stretch/>
        </p:blipFill>
        <p:spPr>
          <a:xfrm>
            <a:off x="407355" y="353691"/>
            <a:ext cx="3162779" cy="2100751"/>
          </a:xfrm>
          <a:prstGeom prst="rect">
            <a:avLst/>
          </a:prstGeom>
          <a:noFill/>
          <a:ln>
            <a:noFill/>
          </a:ln>
        </p:spPr>
      </p:pic>
      <p:sp>
        <p:nvSpPr>
          <p:cNvPr id="282" name="Google Shape;282;p31"/>
          <p:cNvSpPr txBox="1"/>
          <p:nvPr/>
        </p:nvSpPr>
        <p:spPr>
          <a:xfrm>
            <a:off x="-70334" y="2481613"/>
            <a:ext cx="4118155" cy="8483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26292"/>
              </a:buClr>
              <a:buSzPts val="3330"/>
              <a:buFont typeface="Trebuchet MS"/>
              <a:buNone/>
            </a:pPr>
            <a:r>
              <a:rPr lang="en-US" sz="2400" dirty="0">
                <a:solidFill>
                  <a:schemeClr val="tx1"/>
                </a:solidFill>
                <a:latin typeface="+mj-lt"/>
                <a:ea typeface="Trebuchet MS"/>
                <a:cs typeface="Trebuchet MS"/>
                <a:sym typeface="Trebuchet MS"/>
              </a:rPr>
              <a:t>SEASIDE BUTTERCUP</a:t>
            </a:r>
            <a:endParaRPr sz="2400" dirty="0">
              <a:solidFill>
                <a:schemeClr val="tx1"/>
              </a:solidFill>
              <a:latin typeface="+mj-lt"/>
              <a:ea typeface="Trebuchet MS"/>
              <a:cs typeface="Trebuchet MS"/>
              <a:sym typeface="Trebuchet MS"/>
            </a:endParaRPr>
          </a:p>
        </p:txBody>
      </p:sp>
      <p:pic>
        <p:nvPicPr>
          <p:cNvPr id="283" name="Google Shape;283;p31"/>
          <p:cNvPicPr preferRelativeResize="0"/>
          <p:nvPr/>
        </p:nvPicPr>
        <p:blipFill rotWithShape="1">
          <a:blip r:embed="rId4">
            <a:alphaModFix/>
          </a:blip>
          <a:srcRect/>
          <a:stretch/>
        </p:blipFill>
        <p:spPr>
          <a:xfrm>
            <a:off x="407355" y="3185359"/>
            <a:ext cx="3162779" cy="2100085"/>
          </a:xfrm>
          <a:prstGeom prst="rect">
            <a:avLst/>
          </a:prstGeom>
          <a:noFill/>
          <a:ln>
            <a:noFill/>
          </a:ln>
        </p:spPr>
      </p:pic>
      <p:sp>
        <p:nvSpPr>
          <p:cNvPr id="284" name="Google Shape;284;p31"/>
          <p:cNvSpPr txBox="1"/>
          <p:nvPr/>
        </p:nvSpPr>
        <p:spPr>
          <a:xfrm>
            <a:off x="-70335" y="5291618"/>
            <a:ext cx="4118155" cy="6234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26292"/>
              </a:buClr>
              <a:buSzPts val="3600"/>
              <a:buFont typeface="Trebuchet MS"/>
              <a:buNone/>
            </a:pPr>
            <a:r>
              <a:rPr lang="en-US" sz="2400" dirty="0">
                <a:solidFill>
                  <a:schemeClr val="tx1"/>
                </a:solidFill>
                <a:latin typeface="+mj-lt"/>
                <a:ea typeface="Trebuchet MS"/>
                <a:cs typeface="Trebuchet MS"/>
                <a:sym typeface="Trebuchet MS"/>
              </a:rPr>
              <a:t>MARSH MARIGOLD</a:t>
            </a:r>
            <a:endParaRPr sz="2400" dirty="0">
              <a:solidFill>
                <a:schemeClr val="tx1"/>
              </a:solidFill>
              <a:latin typeface="+mj-lt"/>
              <a:ea typeface="Trebuchet MS"/>
              <a:cs typeface="Trebuchet MS"/>
              <a:sym typeface="Trebuchet MS"/>
            </a:endParaRPr>
          </a:p>
        </p:txBody>
      </p:sp>
      <p:pic>
        <p:nvPicPr>
          <p:cNvPr id="285" name="Google Shape;285;p31"/>
          <p:cNvPicPr preferRelativeResize="0"/>
          <p:nvPr/>
        </p:nvPicPr>
        <p:blipFill rotWithShape="1">
          <a:blip r:embed="rId5">
            <a:alphaModFix/>
          </a:blip>
          <a:srcRect/>
          <a:stretch/>
        </p:blipFill>
        <p:spPr>
          <a:xfrm>
            <a:off x="3896596" y="3181516"/>
            <a:ext cx="3162778" cy="2100751"/>
          </a:xfrm>
          <a:prstGeom prst="rect">
            <a:avLst/>
          </a:prstGeom>
          <a:noFill/>
          <a:ln>
            <a:noFill/>
          </a:ln>
        </p:spPr>
      </p:pic>
      <p:sp>
        <p:nvSpPr>
          <p:cNvPr id="286" name="Google Shape;286;p31"/>
          <p:cNvSpPr txBox="1"/>
          <p:nvPr/>
        </p:nvSpPr>
        <p:spPr>
          <a:xfrm>
            <a:off x="3418907" y="5288441"/>
            <a:ext cx="4118155" cy="8483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26292"/>
              </a:buClr>
              <a:buSzPts val="3600"/>
              <a:buFont typeface="Trebuchet MS"/>
              <a:buNone/>
            </a:pPr>
            <a:r>
              <a:rPr lang="en-US" sz="2400" dirty="0">
                <a:solidFill>
                  <a:schemeClr val="tx1"/>
                </a:solidFill>
                <a:latin typeface="+mj-lt"/>
                <a:ea typeface="Trebuchet MS"/>
                <a:cs typeface="Trebuchet MS"/>
                <a:sym typeface="Trebuchet MS"/>
              </a:rPr>
              <a:t>YELLOW POND LILY</a:t>
            </a:r>
            <a:endParaRPr sz="2400" dirty="0">
              <a:solidFill>
                <a:schemeClr val="tx1"/>
              </a:solidFill>
              <a:latin typeface="+mj-lt"/>
              <a:ea typeface="Trebuchet MS"/>
              <a:cs typeface="Trebuchet MS"/>
              <a:sym typeface="Trebuchet MS"/>
            </a:endParaRPr>
          </a:p>
        </p:txBody>
      </p:sp>
      <p:pic>
        <p:nvPicPr>
          <p:cNvPr id="287" name="Google Shape;287;p31"/>
          <p:cNvPicPr preferRelativeResize="0"/>
          <p:nvPr/>
        </p:nvPicPr>
        <p:blipFill rotWithShape="1">
          <a:blip r:embed="rId6">
            <a:alphaModFix/>
          </a:blip>
          <a:srcRect/>
          <a:stretch/>
        </p:blipFill>
        <p:spPr>
          <a:xfrm>
            <a:off x="3896596" y="354357"/>
            <a:ext cx="3733484" cy="2100085"/>
          </a:xfrm>
          <a:prstGeom prst="rect">
            <a:avLst/>
          </a:prstGeom>
          <a:noFill/>
          <a:ln>
            <a:noFill/>
          </a:ln>
        </p:spPr>
      </p:pic>
      <p:sp>
        <p:nvSpPr>
          <p:cNvPr id="288" name="Google Shape;288;p31"/>
          <p:cNvSpPr txBox="1"/>
          <p:nvPr/>
        </p:nvSpPr>
        <p:spPr>
          <a:xfrm>
            <a:off x="3704260" y="2481613"/>
            <a:ext cx="4118155" cy="6234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26292"/>
              </a:buClr>
              <a:buSzPts val="3330"/>
              <a:buFont typeface="Trebuchet MS"/>
              <a:buNone/>
            </a:pPr>
            <a:r>
              <a:rPr lang="en-US" sz="2400" dirty="0">
                <a:solidFill>
                  <a:schemeClr val="tx1"/>
                </a:solidFill>
                <a:latin typeface="+mj-lt"/>
                <a:ea typeface="Trebuchet MS"/>
                <a:cs typeface="Trebuchet MS"/>
                <a:sym typeface="Trebuchet MS"/>
              </a:rPr>
              <a:t>COMMON DUCKWEED</a:t>
            </a:r>
            <a:endParaRPr sz="2400" dirty="0">
              <a:solidFill>
                <a:schemeClr val="tx1"/>
              </a:solidFill>
              <a:latin typeface="+mj-lt"/>
              <a:ea typeface="Trebuchet MS"/>
              <a:cs typeface="Trebuchet MS"/>
              <a:sym typeface="Trebuchet MS"/>
            </a:endParaRPr>
          </a:p>
        </p:txBody>
      </p:sp>
      <p:sp>
        <p:nvSpPr>
          <p:cNvPr id="10" name="Rectangle 9">
            <a:extLst>
              <a:ext uri="{FF2B5EF4-FFF2-40B4-BE49-F238E27FC236}">
                <a16:creationId xmlns:a16="http://schemas.microsoft.com/office/drawing/2014/main" id="{40F32982-0586-4BF6-ACB4-4F2FF7A64B10}"/>
              </a:ext>
            </a:extLst>
          </p:cNvPr>
          <p:cNvSpPr/>
          <p:nvPr/>
        </p:nvSpPr>
        <p:spPr>
          <a:xfrm>
            <a:off x="4245657" y="5860838"/>
            <a:ext cx="4528804" cy="830997"/>
          </a:xfrm>
          <a:prstGeom prst="rect">
            <a:avLst/>
          </a:prstGeom>
        </p:spPr>
        <p:txBody>
          <a:bodyPr wrap="none">
            <a:spAutoFit/>
          </a:bodyPr>
          <a:lstStyle/>
          <a:p>
            <a:pPr lvl="0"/>
            <a:r>
              <a:rPr lang="en-US" sz="4800" dirty="0">
                <a:solidFill>
                  <a:schemeClr val="tx1"/>
                </a:solidFill>
                <a:latin typeface="+mj-lt"/>
                <a:ea typeface="Trebuchet MS"/>
                <a:cs typeface="Trebuchet MS"/>
                <a:sym typeface="Trebuchet MS"/>
              </a:rPr>
              <a:t>POND PLANTS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p:nvPr/>
        </p:nvSpPr>
        <p:spPr>
          <a:xfrm>
            <a:off x="292768" y="84221"/>
            <a:ext cx="449228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POND PLANTS</a:t>
            </a:r>
            <a:endParaRPr sz="4000" dirty="0">
              <a:solidFill>
                <a:schemeClr val="tx1"/>
              </a:solidFill>
              <a:latin typeface="+mj-lt"/>
              <a:ea typeface="Trebuchet MS"/>
              <a:cs typeface="Trebuchet MS"/>
              <a:sym typeface="Trebuchet MS"/>
            </a:endParaRPr>
          </a:p>
        </p:txBody>
      </p:sp>
      <p:sp>
        <p:nvSpPr>
          <p:cNvPr id="294" name="Google Shape;294;p32"/>
          <p:cNvSpPr txBox="1"/>
          <p:nvPr/>
        </p:nvSpPr>
        <p:spPr>
          <a:xfrm>
            <a:off x="204537" y="884741"/>
            <a:ext cx="8145379" cy="5041800"/>
          </a:xfrm>
          <a:prstGeom prst="rect">
            <a:avLst/>
          </a:prstGeom>
          <a:noFill/>
          <a:ln>
            <a:noFill/>
          </a:ln>
        </p:spPr>
        <p:txBody>
          <a:bodyPr spcFirstLastPara="1" wrap="square" lIns="91425" tIns="45700" rIns="91425" bIns="45700" anchor="t" anchorCtr="0">
            <a:noAutofit/>
          </a:bodyPr>
          <a:lstStyle/>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Seaside Buttercup- </a:t>
            </a:r>
            <a:r>
              <a:rPr lang="en-US" sz="1600" dirty="0">
                <a:solidFill>
                  <a:schemeClr val="tx1"/>
                </a:solidFill>
                <a:latin typeface="Arial" panose="020B0604020202020204" pitchFamily="34" charset="0"/>
                <a:ea typeface="Trebuchet MS"/>
                <a:cs typeface="Arial" panose="020B0604020202020204" pitchFamily="34" charset="0"/>
                <a:sym typeface="Trebuchet MS"/>
              </a:rPr>
              <a:t>There are many species of buttercup found in Saskatchewan, but this is the one you are most likely to find near a wetland. The flower has five yellow petals, interspersed with five green sepals. If you pick a buttercup, you will find that the sap irritates your skin, so its best to leave them in their place! </a:t>
            </a:r>
            <a:r>
              <a:rPr lang="en-US" dirty="0">
                <a:solidFill>
                  <a:srgbClr val="226292"/>
                </a:solidFill>
                <a:latin typeface="Arial" panose="020B0604020202020204" pitchFamily="34" charset="0"/>
                <a:ea typeface="Trebuchet MS"/>
                <a:cs typeface="Arial" panose="020B0604020202020204" pitchFamily="34" charset="0"/>
                <a:sym typeface="Trebuchet MS"/>
              </a:rPr>
              <a:t>Scientific/Latin: Ranunculus </a:t>
            </a:r>
            <a:r>
              <a:rPr lang="en-US" dirty="0" err="1">
                <a:solidFill>
                  <a:srgbClr val="226292"/>
                </a:solidFill>
                <a:latin typeface="Arial" panose="020B0604020202020204" pitchFamily="34" charset="0"/>
                <a:ea typeface="Trebuchet MS"/>
                <a:cs typeface="Arial" panose="020B0604020202020204" pitchFamily="34" charset="0"/>
                <a:sym typeface="Trebuchet MS"/>
              </a:rPr>
              <a:t>cymbalaria</a:t>
            </a:r>
            <a:r>
              <a:rPr lang="en-US" dirty="0">
                <a:solidFill>
                  <a:srgbClr val="226292"/>
                </a:solidFill>
                <a:latin typeface="Arial" panose="020B0604020202020204" pitchFamily="34" charset="0"/>
                <a:ea typeface="Trebuchet MS"/>
                <a:cs typeface="Arial" panose="020B0604020202020204" pitchFamily="34" charset="0"/>
                <a:sym typeface="Trebuchet MS"/>
              </a:rPr>
              <a:t>, French- </a:t>
            </a:r>
            <a:r>
              <a:rPr lang="fr-FR" dirty="0">
                <a:solidFill>
                  <a:srgbClr val="226292"/>
                </a:solidFill>
                <a:latin typeface="Arial" panose="020B0604020202020204" pitchFamily="34" charset="0"/>
                <a:ea typeface="Trebuchet MS"/>
                <a:cs typeface="Arial" panose="020B0604020202020204" pitchFamily="34" charset="0"/>
                <a:sym typeface="Trebuchet MS"/>
              </a:rPr>
              <a:t>une renoncule en bord de </a:t>
            </a:r>
            <a:r>
              <a:rPr lang="fr-FR" dirty="0" smtClean="0">
                <a:solidFill>
                  <a:srgbClr val="226292"/>
                </a:solidFill>
                <a:latin typeface="Arial" panose="020B0604020202020204" pitchFamily="34" charset="0"/>
                <a:ea typeface="Trebuchet MS"/>
                <a:cs typeface="Arial" panose="020B0604020202020204" pitchFamily="34" charset="0"/>
                <a:sym typeface="Trebuchet MS"/>
              </a:rPr>
              <a:t>mer</a:t>
            </a:r>
          </a:p>
          <a:p>
            <a:pPr marL="76200" lvl="0">
              <a:lnSpc>
                <a:spcPct val="115000"/>
              </a:lnSpc>
              <a:buClr>
                <a:schemeClr val="accent6">
                  <a:lumMod val="75000"/>
                </a:schemeClr>
              </a:buClr>
              <a:buSzPts val="2400"/>
            </a:pPr>
            <a:endParaRPr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Common Duckweed- </a:t>
            </a:r>
            <a:r>
              <a:rPr lang="en-US" sz="1600" dirty="0">
                <a:solidFill>
                  <a:schemeClr val="tx1"/>
                </a:solidFill>
                <a:latin typeface="Arial" panose="020B0604020202020204" pitchFamily="34" charset="0"/>
                <a:ea typeface="Trebuchet MS"/>
                <a:cs typeface="Arial" panose="020B0604020202020204" pitchFamily="34" charset="0"/>
                <a:sym typeface="Trebuchet MS"/>
              </a:rPr>
              <a:t>Common duckweed is a free-floating aquatic plant that forms mats on the surface of the water. It is so successful at reproducing that it is considered invasive in some parts of the world. It’s primary method of reproduction is asexual budding, but it does have tiny flowers for sexual reproduction.</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dirty="0" err="1">
                <a:solidFill>
                  <a:srgbClr val="226292"/>
                </a:solidFill>
                <a:latin typeface="Arial" panose="020B0604020202020204" pitchFamily="34" charset="0"/>
                <a:ea typeface="Trebuchet MS"/>
                <a:cs typeface="Arial" panose="020B0604020202020204" pitchFamily="34" charset="0"/>
                <a:sym typeface="Trebuchet MS"/>
              </a:rPr>
              <a:t>Lemna</a:t>
            </a:r>
            <a:r>
              <a:rPr lang="en-US" dirty="0">
                <a:solidFill>
                  <a:srgbClr val="226292"/>
                </a:solidFill>
                <a:latin typeface="Arial" panose="020B0604020202020204" pitchFamily="34" charset="0"/>
                <a:ea typeface="Trebuchet MS"/>
                <a:cs typeface="Arial" panose="020B0604020202020204" pitchFamily="34" charset="0"/>
                <a:sym typeface="Trebuchet MS"/>
              </a:rPr>
              <a:t> </a:t>
            </a:r>
            <a:r>
              <a:rPr lang="en-US" dirty="0" err="1">
                <a:solidFill>
                  <a:srgbClr val="226292"/>
                </a:solidFill>
                <a:latin typeface="Arial" panose="020B0604020202020204" pitchFamily="34" charset="0"/>
                <a:ea typeface="Trebuchet MS"/>
                <a:cs typeface="Arial" panose="020B0604020202020204" pitchFamily="34" charset="0"/>
                <a:sym typeface="Trebuchet MS"/>
              </a:rPr>
              <a:t>turionifera</a:t>
            </a:r>
            <a:r>
              <a:rPr lang="en-US" dirty="0">
                <a:solidFill>
                  <a:srgbClr val="226292"/>
                </a:solidFill>
                <a:latin typeface="Arial" panose="020B0604020202020204" pitchFamily="34" charset="0"/>
                <a:ea typeface="Trebuchet MS"/>
                <a:cs typeface="Arial" panose="020B0604020202020204" pitchFamily="34" charset="0"/>
                <a:sym typeface="Trebuchet MS"/>
              </a:rPr>
              <a:t>, French- la </a:t>
            </a:r>
            <a:r>
              <a:rPr lang="en-US" dirty="0" err="1">
                <a:solidFill>
                  <a:srgbClr val="226292"/>
                </a:solidFill>
                <a:latin typeface="Arial" panose="020B0604020202020204" pitchFamily="34" charset="0"/>
                <a:ea typeface="Trebuchet MS"/>
                <a:cs typeface="Arial" panose="020B0604020202020204" pitchFamily="34" charset="0"/>
                <a:sym typeface="Trebuchet MS"/>
              </a:rPr>
              <a:t>lentille</a:t>
            </a:r>
            <a:r>
              <a:rPr lang="en-US" dirty="0">
                <a:solidFill>
                  <a:srgbClr val="226292"/>
                </a:solidFill>
                <a:latin typeface="Arial" panose="020B0604020202020204" pitchFamily="34" charset="0"/>
                <a:ea typeface="Trebuchet MS"/>
                <a:cs typeface="Arial" panose="020B0604020202020204" pitchFamily="34" charset="0"/>
                <a:sym typeface="Trebuchet MS"/>
              </a:rPr>
              <a:t> </a:t>
            </a:r>
            <a:r>
              <a:rPr lang="en-US" dirty="0" err="1">
                <a:solidFill>
                  <a:srgbClr val="226292"/>
                </a:solidFill>
                <a:latin typeface="Arial" panose="020B0604020202020204" pitchFamily="34" charset="0"/>
                <a:ea typeface="Trebuchet MS"/>
                <a:cs typeface="Arial" panose="020B0604020202020204" pitchFamily="34" charset="0"/>
                <a:sym typeface="Trebuchet MS"/>
              </a:rPr>
              <a:t>d’eau</a:t>
            </a:r>
            <a:endParaRPr lang="en-US" dirty="0">
              <a:solidFill>
                <a:srgbClr val="226292"/>
              </a:solidFill>
              <a:latin typeface="Arial" panose="020B0604020202020204" pitchFamily="34" charset="0"/>
              <a:ea typeface="Trebuchet MS"/>
              <a:cs typeface="Arial" panose="020B0604020202020204" pitchFamily="34" charset="0"/>
              <a:sym typeface="Trebuchet MS"/>
            </a:endParaRPr>
          </a:p>
          <a:p>
            <a:pPr marL="76200" lvl="0">
              <a:lnSpc>
                <a:spcPct val="115000"/>
              </a:lnSpc>
              <a:buClr>
                <a:srgbClr val="226292"/>
              </a:buClr>
              <a:buSzPts val="2400"/>
            </a:pPr>
            <a:endParaRPr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Yellow pond lily- </a:t>
            </a:r>
            <a:r>
              <a:rPr lang="en-US" sz="1600" dirty="0">
                <a:solidFill>
                  <a:schemeClr val="tx1"/>
                </a:solidFill>
                <a:latin typeface="Arial" panose="020B0604020202020204" pitchFamily="34" charset="0"/>
                <a:ea typeface="Trebuchet MS"/>
                <a:cs typeface="Arial" panose="020B0604020202020204" pitchFamily="34" charset="0"/>
                <a:sym typeface="Trebuchet MS"/>
              </a:rPr>
              <a:t>The yellow pond lily is one of the plants that produces leaves that most people recognize as “lily-pads”. The leaves, seeds, and rhizomes can be prepared as food, and are commonly eaten by moose, beaver, muskrat, fish, birds, and invertebrates.</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dirty="0" err="1">
                <a:solidFill>
                  <a:srgbClr val="226292"/>
                </a:solidFill>
                <a:latin typeface="Arial" panose="020B0604020202020204" pitchFamily="34" charset="0"/>
                <a:ea typeface="Trebuchet MS"/>
                <a:cs typeface="Arial" panose="020B0604020202020204" pitchFamily="34" charset="0"/>
                <a:sym typeface="Trebuchet MS"/>
              </a:rPr>
              <a:t>Nuphar</a:t>
            </a:r>
            <a:r>
              <a:rPr lang="en-US" dirty="0">
                <a:solidFill>
                  <a:srgbClr val="226292"/>
                </a:solidFill>
                <a:latin typeface="Arial" panose="020B0604020202020204" pitchFamily="34" charset="0"/>
                <a:ea typeface="Trebuchet MS"/>
                <a:cs typeface="Arial" panose="020B0604020202020204" pitchFamily="34" charset="0"/>
                <a:sym typeface="Trebuchet MS"/>
              </a:rPr>
              <a:t> </a:t>
            </a:r>
            <a:r>
              <a:rPr lang="en-US" dirty="0" err="1">
                <a:solidFill>
                  <a:srgbClr val="226292"/>
                </a:solidFill>
                <a:latin typeface="Arial" panose="020B0604020202020204" pitchFamily="34" charset="0"/>
                <a:ea typeface="Trebuchet MS"/>
                <a:cs typeface="Arial" panose="020B0604020202020204" pitchFamily="34" charset="0"/>
                <a:sym typeface="Trebuchet MS"/>
              </a:rPr>
              <a:t>variegata</a:t>
            </a:r>
            <a:r>
              <a:rPr lang="en-US" dirty="0">
                <a:solidFill>
                  <a:srgbClr val="226292"/>
                </a:solidFill>
                <a:latin typeface="Arial" panose="020B0604020202020204" pitchFamily="34" charset="0"/>
                <a:ea typeface="Trebuchet MS"/>
                <a:cs typeface="Arial" panose="020B0604020202020204" pitchFamily="34" charset="0"/>
                <a:sym typeface="Trebuchet MS"/>
              </a:rPr>
              <a:t>, French- un </a:t>
            </a:r>
            <a:r>
              <a:rPr lang="en-US" dirty="0" err="1">
                <a:solidFill>
                  <a:srgbClr val="226292"/>
                </a:solidFill>
                <a:latin typeface="Arial" panose="020B0604020202020204" pitchFamily="34" charset="0"/>
                <a:ea typeface="Trebuchet MS"/>
                <a:cs typeface="Arial" panose="020B0604020202020204" pitchFamily="34" charset="0"/>
                <a:sym typeface="Trebuchet MS"/>
              </a:rPr>
              <a:t>nénuphar</a:t>
            </a:r>
            <a:r>
              <a:rPr lang="en-US" dirty="0">
                <a:solidFill>
                  <a:srgbClr val="226292"/>
                </a:solidFill>
                <a:latin typeface="Arial" panose="020B0604020202020204" pitchFamily="34" charset="0"/>
                <a:ea typeface="Trebuchet MS"/>
                <a:cs typeface="Arial" panose="020B0604020202020204" pitchFamily="34" charset="0"/>
                <a:sym typeface="Trebuchet MS"/>
              </a:rPr>
              <a:t> jaune</a:t>
            </a:r>
          </a:p>
          <a:p>
            <a:pPr marL="76200" lvl="0">
              <a:lnSpc>
                <a:spcPct val="115000"/>
              </a:lnSpc>
              <a:buClr>
                <a:srgbClr val="226292"/>
              </a:buClr>
              <a:buSzPts val="2400"/>
            </a:pPr>
            <a:endParaRPr dirty="0">
              <a:solidFill>
                <a:srgbClr val="226292"/>
              </a:solidFill>
              <a:latin typeface="Arial" panose="020B0604020202020204" pitchFamily="34" charset="0"/>
              <a:ea typeface="Trebuchet MS"/>
              <a:cs typeface="Arial" panose="020B0604020202020204" pitchFamily="34" charset="0"/>
              <a:sym typeface="Trebuchet MS"/>
            </a:endParaRPr>
          </a:p>
          <a:p>
            <a:pPr marL="457200" lvl="0" indent="-381000" algn="l" rtl="0">
              <a:lnSpc>
                <a:spcPct val="115000"/>
              </a:lnSpc>
              <a:spcBef>
                <a:spcPts val="0"/>
              </a:spcBef>
              <a:spcAft>
                <a:spcPts val="0"/>
              </a:spcAft>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Marsh Marigold- </a:t>
            </a:r>
            <a:r>
              <a:rPr lang="en-US" sz="1600" dirty="0">
                <a:solidFill>
                  <a:schemeClr val="tx1"/>
                </a:solidFill>
                <a:latin typeface="Arial" panose="020B0604020202020204" pitchFamily="34" charset="0"/>
                <a:ea typeface="Trebuchet MS"/>
                <a:cs typeface="Arial" panose="020B0604020202020204" pitchFamily="34" charset="0"/>
                <a:sym typeface="Trebuchet MS"/>
              </a:rPr>
              <a:t>These bright, yellow flowers grow in bunches on the margins of aquatic environments. Although some people consider this an edible plant, it is poisonous to humans unless prepared correctly. </a:t>
            </a:r>
            <a:r>
              <a:rPr lang="en-US" dirty="0">
                <a:solidFill>
                  <a:srgbClr val="226292"/>
                </a:solidFill>
                <a:latin typeface="Arial" panose="020B0604020202020204" pitchFamily="34" charset="0"/>
                <a:ea typeface="Trebuchet MS"/>
                <a:cs typeface="Arial" panose="020B0604020202020204" pitchFamily="34" charset="0"/>
                <a:sym typeface="Trebuchet MS"/>
              </a:rPr>
              <a:t>Scientific/Latin: Caltha </a:t>
            </a:r>
            <a:r>
              <a:rPr lang="en-US" dirty="0" err="1">
                <a:solidFill>
                  <a:srgbClr val="226292"/>
                </a:solidFill>
                <a:latin typeface="Arial" panose="020B0604020202020204" pitchFamily="34" charset="0"/>
                <a:ea typeface="Trebuchet MS"/>
                <a:cs typeface="Arial" panose="020B0604020202020204" pitchFamily="34" charset="0"/>
                <a:sym typeface="Trebuchet MS"/>
              </a:rPr>
              <a:t>palustris</a:t>
            </a:r>
            <a:endParaRPr dirty="0">
              <a:solidFill>
                <a:srgbClr val="226292"/>
              </a:solidFill>
              <a:latin typeface="Arial" panose="020B0604020202020204" pitchFamily="34" charset="0"/>
              <a:ea typeface="Trebuchet MS"/>
              <a:cs typeface="Arial" panose="020B0604020202020204" pitchFamily="34" charset="0"/>
              <a:sym typeface="Trebuchet MS"/>
            </a:endParaRPr>
          </a:p>
          <a:p>
            <a:pPr marL="0" marR="0" lvl="0" indent="0" algn="l" rtl="0">
              <a:spcBef>
                <a:spcPts val="0"/>
              </a:spcBef>
              <a:spcAft>
                <a:spcPts val="0"/>
              </a:spcAft>
              <a:buNone/>
            </a:pPr>
            <a:endParaRPr sz="16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0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5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5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title"/>
          </p:nvPr>
        </p:nvSpPr>
        <p:spPr>
          <a:xfrm>
            <a:off x="6345483" y="5677607"/>
            <a:ext cx="6347713"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sz="4800" dirty="0">
                <a:solidFill>
                  <a:schemeClr val="tx1"/>
                </a:solidFill>
                <a:latin typeface="+mj-lt"/>
              </a:rPr>
              <a:t>ALGAE</a:t>
            </a:r>
            <a:endParaRPr sz="4800" dirty="0">
              <a:solidFill>
                <a:schemeClr val="tx1"/>
              </a:solidFill>
              <a:latin typeface="+mj-lt"/>
            </a:endParaRPr>
          </a:p>
        </p:txBody>
      </p:sp>
      <p:sp>
        <p:nvSpPr>
          <p:cNvPr id="5" name="Rectangle 4">
            <a:extLst>
              <a:ext uri="{FF2B5EF4-FFF2-40B4-BE49-F238E27FC236}">
                <a16:creationId xmlns:a16="http://schemas.microsoft.com/office/drawing/2014/main" id="{CA9CA964-6F04-46FD-B024-8BB381AE3CEF}"/>
              </a:ext>
            </a:extLst>
          </p:cNvPr>
          <p:cNvSpPr/>
          <p:nvPr/>
        </p:nvSpPr>
        <p:spPr>
          <a:xfrm>
            <a:off x="4707391" y="3224440"/>
            <a:ext cx="3102132" cy="535531"/>
          </a:xfrm>
          <a:prstGeom prst="rect">
            <a:avLst/>
          </a:prstGeom>
        </p:spPr>
        <p:txBody>
          <a:bodyPr wrap="none">
            <a:spAutoFit/>
          </a:bodyPr>
          <a:lstStyle/>
          <a:p>
            <a:pPr lvl="0" algn="ctr">
              <a:lnSpc>
                <a:spcPct val="90000"/>
              </a:lnSpc>
              <a:buClr>
                <a:srgbClr val="226292"/>
              </a:buClr>
              <a:buSzPts val="3200"/>
            </a:pPr>
            <a:r>
              <a:rPr lang="en-US" sz="3200" dirty="0">
                <a:solidFill>
                  <a:schemeClr val="tx1"/>
                </a:solidFill>
                <a:latin typeface="+mj-lt"/>
                <a:ea typeface="Trebuchet MS"/>
                <a:cs typeface="Trebuchet MS"/>
                <a:sym typeface="Trebuchet MS"/>
              </a:rPr>
              <a:t>ALGAL BLOOM</a:t>
            </a:r>
          </a:p>
        </p:txBody>
      </p:sp>
      <p:grpSp>
        <p:nvGrpSpPr>
          <p:cNvPr id="7" name="Group 6">
            <a:extLst>
              <a:ext uri="{FF2B5EF4-FFF2-40B4-BE49-F238E27FC236}">
                <a16:creationId xmlns:a16="http://schemas.microsoft.com/office/drawing/2014/main" id="{5D211BD1-B97D-4364-833E-A3136B3FBB8E}"/>
              </a:ext>
            </a:extLst>
          </p:cNvPr>
          <p:cNvGrpSpPr/>
          <p:nvPr/>
        </p:nvGrpSpPr>
        <p:grpSpPr>
          <a:xfrm>
            <a:off x="3598460" y="337215"/>
            <a:ext cx="5319994" cy="2834433"/>
            <a:chOff x="4293890" y="3858100"/>
            <a:chExt cx="4572000" cy="2435910"/>
          </a:xfrm>
        </p:grpSpPr>
        <p:pic>
          <p:nvPicPr>
            <p:cNvPr id="2" name="Picture 1">
              <a:extLst>
                <a:ext uri="{FF2B5EF4-FFF2-40B4-BE49-F238E27FC236}">
                  <a16:creationId xmlns:a16="http://schemas.microsoft.com/office/drawing/2014/main" id="{1797C322-8AFE-463A-BC70-D518E2F8C403}"/>
                </a:ext>
              </a:extLst>
            </p:cNvPr>
            <p:cNvPicPr>
              <a:picLocks noChangeAspect="1"/>
            </p:cNvPicPr>
            <p:nvPr/>
          </p:nvPicPr>
          <p:blipFill>
            <a:blip r:embed="rId3"/>
            <a:stretch>
              <a:fillRect/>
            </a:stretch>
          </p:blipFill>
          <p:spPr>
            <a:xfrm>
              <a:off x="4293890" y="3858100"/>
              <a:ext cx="3968050" cy="2435910"/>
            </a:xfrm>
            <a:prstGeom prst="rect">
              <a:avLst/>
            </a:prstGeom>
          </p:spPr>
        </p:pic>
        <p:sp>
          <p:nvSpPr>
            <p:cNvPr id="6" name="Rectangle 5">
              <a:extLst>
                <a:ext uri="{FF2B5EF4-FFF2-40B4-BE49-F238E27FC236}">
                  <a16:creationId xmlns:a16="http://schemas.microsoft.com/office/drawing/2014/main" id="{5B2FF224-28EE-4D48-A852-7F4AA12C17BB}"/>
                </a:ext>
              </a:extLst>
            </p:cNvPr>
            <p:cNvSpPr/>
            <p:nvPr/>
          </p:nvSpPr>
          <p:spPr>
            <a:xfrm>
              <a:off x="4293890" y="6047789"/>
              <a:ext cx="4572000" cy="246221"/>
            </a:xfrm>
            <a:prstGeom prst="rect">
              <a:avLst/>
            </a:prstGeom>
          </p:spPr>
          <p:txBody>
            <a:bodyPr>
              <a:spAutoFit/>
            </a:bodyPr>
            <a:lstStyle/>
            <a:p>
              <a:r>
                <a:rPr lang="en-US" sz="1000" dirty="0"/>
                <a:t>"The alien pond" by </a:t>
              </a:r>
              <a:r>
                <a:rPr lang="en-US" sz="1000" dirty="0" err="1"/>
                <a:t>Neillwphoto</a:t>
              </a:r>
              <a:r>
                <a:rPr lang="en-US" sz="1000" dirty="0"/>
                <a:t> is licensed under CC BY-SA 2.0 </a:t>
              </a:r>
              <a:endParaRPr lang="en-CA" sz="1000" dirty="0"/>
            </a:p>
          </p:txBody>
        </p:sp>
      </p:grpSp>
      <p:sp>
        <p:nvSpPr>
          <p:cNvPr id="11" name="Rectangle 10">
            <a:extLst>
              <a:ext uri="{FF2B5EF4-FFF2-40B4-BE49-F238E27FC236}">
                <a16:creationId xmlns:a16="http://schemas.microsoft.com/office/drawing/2014/main" id="{8433B390-CFFA-4118-BFA3-79604ACCA7EF}"/>
              </a:ext>
            </a:extLst>
          </p:cNvPr>
          <p:cNvSpPr/>
          <p:nvPr/>
        </p:nvSpPr>
        <p:spPr>
          <a:xfrm>
            <a:off x="1338826" y="6051256"/>
            <a:ext cx="1939954" cy="535531"/>
          </a:xfrm>
          <a:prstGeom prst="rect">
            <a:avLst/>
          </a:prstGeom>
        </p:spPr>
        <p:txBody>
          <a:bodyPr wrap="none">
            <a:spAutoFit/>
          </a:bodyPr>
          <a:lstStyle/>
          <a:p>
            <a:pPr lvl="0" algn="ctr">
              <a:lnSpc>
                <a:spcPct val="90000"/>
              </a:lnSpc>
              <a:buClr>
                <a:srgbClr val="226292"/>
              </a:buClr>
              <a:buSzPts val="3200"/>
            </a:pPr>
            <a:r>
              <a:rPr lang="en-US" sz="3200" dirty="0">
                <a:solidFill>
                  <a:schemeClr val="tx1"/>
                </a:solidFill>
                <a:latin typeface="+mj-lt"/>
                <a:ea typeface="Trebuchet MS"/>
                <a:cs typeface="Trebuchet MS"/>
                <a:sym typeface="Trebuchet MS"/>
              </a:rPr>
              <a:t>NOSTOC</a:t>
            </a:r>
          </a:p>
        </p:txBody>
      </p:sp>
      <p:grpSp>
        <p:nvGrpSpPr>
          <p:cNvPr id="13" name="Group 12">
            <a:extLst>
              <a:ext uri="{FF2B5EF4-FFF2-40B4-BE49-F238E27FC236}">
                <a16:creationId xmlns:a16="http://schemas.microsoft.com/office/drawing/2014/main" id="{0FDF2522-24F5-426E-875D-362DBCEB6C0A}"/>
              </a:ext>
            </a:extLst>
          </p:cNvPr>
          <p:cNvGrpSpPr/>
          <p:nvPr/>
        </p:nvGrpSpPr>
        <p:grpSpPr>
          <a:xfrm>
            <a:off x="447046" y="2971800"/>
            <a:ext cx="4164770" cy="2779295"/>
            <a:chOff x="422983" y="1245894"/>
            <a:chExt cx="4752975" cy="3171825"/>
          </a:xfrm>
        </p:grpSpPr>
        <p:pic>
          <p:nvPicPr>
            <p:cNvPr id="8" name="Picture 7">
              <a:extLst>
                <a:ext uri="{FF2B5EF4-FFF2-40B4-BE49-F238E27FC236}">
                  <a16:creationId xmlns:a16="http://schemas.microsoft.com/office/drawing/2014/main" id="{E81FC315-4C93-4149-82AF-361D94E669C1}"/>
                </a:ext>
              </a:extLst>
            </p:cNvPr>
            <p:cNvPicPr>
              <a:picLocks noChangeAspect="1"/>
            </p:cNvPicPr>
            <p:nvPr/>
          </p:nvPicPr>
          <p:blipFill>
            <a:blip r:embed="rId4"/>
            <a:stretch>
              <a:fillRect/>
            </a:stretch>
          </p:blipFill>
          <p:spPr>
            <a:xfrm>
              <a:off x="422983" y="1245894"/>
              <a:ext cx="4752975" cy="3171825"/>
            </a:xfrm>
            <a:prstGeom prst="rect">
              <a:avLst/>
            </a:prstGeom>
          </p:spPr>
        </p:pic>
        <p:sp>
          <p:nvSpPr>
            <p:cNvPr id="12" name="Rectangle 11">
              <a:extLst>
                <a:ext uri="{FF2B5EF4-FFF2-40B4-BE49-F238E27FC236}">
                  <a16:creationId xmlns:a16="http://schemas.microsoft.com/office/drawing/2014/main" id="{8A8B2C7D-E6BA-40CA-AFE9-AD5D9F079C26}"/>
                </a:ext>
              </a:extLst>
            </p:cNvPr>
            <p:cNvSpPr/>
            <p:nvPr/>
          </p:nvSpPr>
          <p:spPr>
            <a:xfrm>
              <a:off x="513470" y="4087631"/>
              <a:ext cx="4572000" cy="246221"/>
            </a:xfrm>
            <a:prstGeom prst="rect">
              <a:avLst/>
            </a:prstGeom>
          </p:spPr>
          <p:txBody>
            <a:bodyPr>
              <a:spAutoFit/>
            </a:bodyPr>
            <a:lstStyle/>
            <a:p>
              <a:r>
                <a:rPr lang="en-US" sz="1000" dirty="0">
                  <a:solidFill>
                    <a:schemeClr val="accent6"/>
                  </a:solidFill>
                </a:rPr>
                <a:t>"</a:t>
              </a:r>
              <a:r>
                <a:rPr lang="en-US" sz="1000" dirty="0" err="1">
                  <a:solidFill>
                    <a:schemeClr val="accent6"/>
                  </a:solidFill>
                </a:rPr>
                <a:t>Nostoc</a:t>
              </a:r>
              <a:r>
                <a:rPr lang="en-US" sz="1000" dirty="0">
                  <a:solidFill>
                    <a:schemeClr val="accent6"/>
                  </a:solidFill>
                </a:rPr>
                <a:t> commune_2" by amadej2008 is licensed under CC BY-NC-SA 2.0 </a:t>
              </a:r>
              <a:endParaRPr lang="en-CA" sz="1000" dirty="0">
                <a:solidFill>
                  <a:schemeClr val="accent6"/>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title"/>
          </p:nvPr>
        </p:nvSpPr>
        <p:spPr>
          <a:xfrm>
            <a:off x="477773" y="116903"/>
            <a:ext cx="6347713"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sz="4000" dirty="0">
                <a:solidFill>
                  <a:schemeClr val="tx1"/>
                </a:solidFill>
                <a:latin typeface="+mj-lt"/>
              </a:rPr>
              <a:t>ALGAE</a:t>
            </a:r>
            <a:endParaRPr sz="4000" dirty="0">
              <a:solidFill>
                <a:schemeClr val="tx1"/>
              </a:solidFill>
              <a:latin typeface="+mj-lt"/>
            </a:endParaRPr>
          </a:p>
        </p:txBody>
      </p:sp>
      <p:sp>
        <p:nvSpPr>
          <p:cNvPr id="300" name="Google Shape;300;p33"/>
          <p:cNvSpPr txBox="1">
            <a:spLocks noGrp="1"/>
          </p:cNvSpPr>
          <p:nvPr>
            <p:ph type="body" idx="1"/>
          </p:nvPr>
        </p:nvSpPr>
        <p:spPr>
          <a:xfrm>
            <a:off x="126080" y="710544"/>
            <a:ext cx="7907100" cy="5451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100" dirty="0">
              <a:solidFill>
                <a:srgbClr val="333333"/>
              </a:solidFill>
              <a:highlight>
                <a:srgbClr val="FFFFFF"/>
              </a:highlight>
              <a:latin typeface="Arial"/>
              <a:ea typeface="Arial"/>
              <a:cs typeface="Arial"/>
              <a:sym typeface="Arial"/>
            </a:endParaRPr>
          </a:p>
          <a:p>
            <a:pPr lvl="0" indent="-381000">
              <a:lnSpc>
                <a:spcPct val="115000"/>
              </a:lnSpc>
              <a:spcBef>
                <a:spcPts val="0"/>
              </a:spcBef>
              <a:buClr>
                <a:schemeClr val="accent6">
                  <a:lumMod val="75000"/>
                </a:schemeClr>
              </a:buClr>
              <a:buSzPts val="2400"/>
              <a:buFont typeface="Noto Sans Symbols"/>
              <a:buChar char="⮚"/>
            </a:pPr>
            <a:r>
              <a:rPr lang="en-US" sz="2000" dirty="0">
                <a:solidFill>
                  <a:schemeClr val="tx1"/>
                </a:solidFill>
                <a:latin typeface="Arial" panose="020B0604020202020204" pitchFamily="34" charset="0"/>
                <a:cs typeface="Arial" panose="020B0604020202020204" pitchFamily="34" charset="0"/>
              </a:rPr>
              <a:t>There are many types of algae ranging from single-celled cyanobacteria, to multicellular “sea weeds”. Their common features are that they have no true roots, stems, or leaves, and no vascular tissue to transport water and nutrients.</a:t>
            </a:r>
          </a:p>
          <a:p>
            <a:pPr marL="76200" lvl="0" indent="0">
              <a:lnSpc>
                <a:spcPct val="115000"/>
              </a:lnSpc>
              <a:spcBef>
                <a:spcPts val="0"/>
              </a:spcBef>
              <a:buClr>
                <a:srgbClr val="226292"/>
              </a:buClr>
              <a:buSzPts val="2400"/>
              <a:buNone/>
            </a:pPr>
            <a:endParaRPr lang="en-US" sz="2000" dirty="0">
              <a:solidFill>
                <a:schemeClr val="tx1"/>
              </a:solidFill>
              <a:latin typeface="Arial" panose="020B0604020202020204" pitchFamily="34" charset="0"/>
              <a:cs typeface="Arial" panose="020B0604020202020204" pitchFamily="34" charset="0"/>
            </a:endParaRPr>
          </a:p>
          <a:p>
            <a:pPr lvl="0" indent="-381000">
              <a:lnSpc>
                <a:spcPct val="115000"/>
              </a:lnSpc>
              <a:spcBef>
                <a:spcPts val="0"/>
              </a:spcBef>
              <a:buClr>
                <a:schemeClr val="accent6">
                  <a:lumMod val="75000"/>
                </a:schemeClr>
              </a:buClr>
              <a:buSzPts val="2400"/>
              <a:buFont typeface="Noto Sans Symbols"/>
              <a:buChar char="⮚"/>
            </a:pPr>
            <a:r>
              <a:rPr lang="en-US" sz="2000" dirty="0">
                <a:solidFill>
                  <a:schemeClr val="tx1"/>
                </a:solidFill>
                <a:latin typeface="Arial" panose="020B0604020202020204" pitchFamily="34" charset="0"/>
                <a:cs typeface="Arial" panose="020B0604020202020204" pitchFamily="34" charset="0"/>
              </a:rPr>
              <a:t>Algae can be found in the most temporary wetlands. Even in small depressions in the arid grasslands where water gathers, </a:t>
            </a:r>
            <a:r>
              <a:rPr lang="en-US" sz="2000" dirty="0" err="1">
                <a:solidFill>
                  <a:schemeClr val="tx1"/>
                </a:solidFill>
                <a:latin typeface="Arial" panose="020B0604020202020204" pitchFamily="34" charset="0"/>
                <a:cs typeface="Arial" panose="020B0604020202020204" pitchFamily="34" charset="0"/>
              </a:rPr>
              <a:t>Nostoc</a:t>
            </a:r>
            <a:r>
              <a:rPr lang="en-US" sz="2000" dirty="0">
                <a:solidFill>
                  <a:schemeClr val="tx1"/>
                </a:solidFill>
                <a:latin typeface="Arial" panose="020B0604020202020204" pitchFamily="34" charset="0"/>
                <a:cs typeface="Arial" panose="020B0604020202020204" pitchFamily="34" charset="0"/>
              </a:rPr>
              <a:t> (a form of algae) will gather and reproduce when water is present, then dehydrate completely when the puddle dries up!</a:t>
            </a:r>
          </a:p>
          <a:p>
            <a:pPr lvl="0" indent="-381000">
              <a:lnSpc>
                <a:spcPct val="115000"/>
              </a:lnSpc>
              <a:spcBef>
                <a:spcPts val="0"/>
              </a:spcBef>
              <a:buClr>
                <a:srgbClr val="226292"/>
              </a:buClr>
              <a:buSzPts val="2400"/>
              <a:buFont typeface="Noto Sans Symbols"/>
              <a:buChar char="⮚"/>
            </a:pPr>
            <a:endParaRPr lang="en-US" sz="2000" dirty="0">
              <a:solidFill>
                <a:schemeClr val="tx1"/>
              </a:solidFill>
              <a:highlight>
                <a:srgbClr val="FFFFFF"/>
              </a:highlight>
              <a:latin typeface="Arial" panose="020B0604020202020204" pitchFamily="34" charset="0"/>
              <a:ea typeface="Arial"/>
              <a:cs typeface="Arial" panose="020B0604020202020204" pitchFamily="34" charset="0"/>
              <a:sym typeface="Arial"/>
            </a:endParaRPr>
          </a:p>
          <a:p>
            <a:pPr lvl="0" indent="-381000">
              <a:lnSpc>
                <a:spcPct val="115000"/>
              </a:lnSpc>
              <a:spcBef>
                <a:spcPts val="0"/>
              </a:spcBef>
              <a:buClr>
                <a:schemeClr val="accent6">
                  <a:lumMod val="75000"/>
                </a:schemeClr>
              </a:buClr>
              <a:buSzPts val="2400"/>
              <a:buFont typeface="Noto Sans Symbols"/>
              <a:buChar char="⮚"/>
            </a:pPr>
            <a:r>
              <a:rPr lang="en-US" sz="2000" dirty="0">
                <a:solidFill>
                  <a:schemeClr val="tx1"/>
                </a:solidFill>
                <a:highlight>
                  <a:srgbClr val="FFFFFF"/>
                </a:highlight>
                <a:latin typeface="Arial" panose="020B0604020202020204" pitchFamily="34" charset="0"/>
                <a:ea typeface="Arial"/>
                <a:cs typeface="Arial" panose="020B0604020202020204" pitchFamily="34" charset="0"/>
                <a:sym typeface="Arial"/>
              </a:rPr>
              <a:t>Algal blooms can become a problem when aquatic environments become concentrated with nutrients, usually from fertilizer runoff or human/animal waste. These excessive nutrients cause algae to grow, and begin decomposing in large mats. This decomposition consumes the oxygen in the aquatic environment, and suffocates the other organisms living there.</a:t>
            </a:r>
            <a:endParaRPr sz="2000" dirty="0">
              <a:solidFill>
                <a:schemeClr val="tx1"/>
              </a:solidFill>
              <a:highlight>
                <a:srgbClr val="FFFFFF"/>
              </a:highlight>
              <a:latin typeface="Arial" panose="020B0604020202020204" pitchFamily="34" charset="0"/>
              <a:ea typeface="Arial"/>
              <a:cs typeface="Arial" panose="020B0604020202020204" pitchFamily="34" charset="0"/>
              <a:sym typeface="Arial"/>
            </a:endParaRPr>
          </a:p>
          <a:p>
            <a:pPr marL="342900" lvl="0" indent="-251459" algn="l" rtl="0">
              <a:spcBef>
                <a:spcPts val="0"/>
              </a:spcBef>
              <a:spcAft>
                <a:spcPts val="0"/>
              </a:spcAft>
              <a:buSzPts val="1440"/>
              <a:buNone/>
            </a:pPr>
            <a:endParaRPr dirty="0"/>
          </a:p>
        </p:txBody>
      </p:sp>
    </p:spTree>
    <p:extLst>
      <p:ext uri="{BB962C8B-B14F-4D97-AF65-F5344CB8AC3E}">
        <p14:creationId xmlns:p14="http://schemas.microsoft.com/office/powerpoint/2010/main" val="4245536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p:nvPr/>
        </p:nvSpPr>
        <p:spPr>
          <a:xfrm>
            <a:off x="5712009" y="2008473"/>
            <a:ext cx="3273579" cy="5208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2400"/>
              <a:buFont typeface="Trebuchet MS"/>
              <a:buNone/>
            </a:pPr>
            <a:r>
              <a:rPr lang="en-US" sz="1800" b="0" i="0" u="none" strike="noStrike" cap="none" dirty="0">
                <a:solidFill>
                  <a:schemeClr val="tx1"/>
                </a:solidFill>
                <a:latin typeface="+mj-lt"/>
                <a:ea typeface="Trebuchet MS"/>
                <a:cs typeface="Trebuchet MS"/>
                <a:sym typeface="Trebuchet MS"/>
              </a:rPr>
              <a:t>CADDIS FLY LARVA</a:t>
            </a:r>
            <a:endParaRPr sz="1800" b="0" i="0" u="none" strike="noStrike" cap="none" dirty="0">
              <a:solidFill>
                <a:schemeClr val="tx1"/>
              </a:solidFill>
              <a:latin typeface="+mj-lt"/>
              <a:ea typeface="Trebuchet MS"/>
              <a:cs typeface="Trebuchet MS"/>
              <a:sym typeface="Trebuchet MS"/>
            </a:endParaRPr>
          </a:p>
        </p:txBody>
      </p:sp>
      <p:sp>
        <p:nvSpPr>
          <p:cNvPr id="154" name="Google Shape;154;p19"/>
          <p:cNvSpPr txBox="1"/>
          <p:nvPr/>
        </p:nvSpPr>
        <p:spPr>
          <a:xfrm>
            <a:off x="2853905" y="2017475"/>
            <a:ext cx="3964216" cy="5208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2400"/>
              <a:buFont typeface="Trebuchet MS"/>
              <a:buNone/>
            </a:pPr>
            <a:r>
              <a:rPr lang="en-US" sz="1800" b="0" i="0" u="none" strike="noStrike" cap="none" dirty="0">
                <a:solidFill>
                  <a:schemeClr val="tx1"/>
                </a:solidFill>
                <a:latin typeface="+mj-lt"/>
                <a:ea typeface="Trebuchet MS"/>
                <a:cs typeface="Trebuchet MS"/>
                <a:sym typeface="Trebuchet MS"/>
              </a:rPr>
              <a:t>DRAGONFLY </a:t>
            </a:r>
            <a:r>
              <a:rPr lang="en-US" sz="1800" dirty="0">
                <a:solidFill>
                  <a:schemeClr val="tx1"/>
                </a:solidFill>
                <a:latin typeface="+mj-lt"/>
                <a:ea typeface="Trebuchet MS"/>
                <a:cs typeface="Trebuchet MS"/>
                <a:sym typeface="Trebuchet MS"/>
              </a:rPr>
              <a:t>NYMPH</a:t>
            </a:r>
            <a:endParaRPr sz="1800" b="0" i="0" u="none" strike="noStrike" cap="none" dirty="0">
              <a:solidFill>
                <a:schemeClr val="tx1"/>
              </a:solidFill>
              <a:latin typeface="+mj-lt"/>
              <a:ea typeface="Trebuchet MS"/>
              <a:cs typeface="Trebuchet MS"/>
              <a:sym typeface="Trebuchet MS"/>
            </a:endParaRPr>
          </a:p>
        </p:txBody>
      </p:sp>
      <p:sp>
        <p:nvSpPr>
          <p:cNvPr id="155" name="Google Shape;155;p19"/>
          <p:cNvSpPr txBox="1"/>
          <p:nvPr/>
        </p:nvSpPr>
        <p:spPr>
          <a:xfrm>
            <a:off x="4007780" y="5105755"/>
            <a:ext cx="1603515" cy="67255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226292"/>
              </a:buClr>
              <a:buSzPts val="2220"/>
              <a:buFont typeface="Trebuchet MS"/>
              <a:buNone/>
            </a:pPr>
            <a:r>
              <a:rPr lang="en-US" sz="1800" b="0" i="0" u="none" strike="noStrike" cap="none" dirty="0">
                <a:solidFill>
                  <a:schemeClr val="tx1"/>
                </a:solidFill>
                <a:latin typeface="+mj-lt"/>
                <a:ea typeface="Trebuchet MS"/>
                <a:cs typeface="Trebuchet MS"/>
                <a:sym typeface="Trebuchet MS"/>
              </a:rPr>
              <a:t>MOSQUITO LARVA</a:t>
            </a:r>
            <a:endParaRPr sz="1800" b="0" i="0" u="none" strike="noStrike" cap="none" dirty="0">
              <a:solidFill>
                <a:schemeClr val="tx1"/>
              </a:solidFill>
              <a:latin typeface="+mj-lt"/>
              <a:ea typeface="Trebuchet MS"/>
              <a:cs typeface="Trebuchet MS"/>
              <a:sym typeface="Trebuchet MS"/>
            </a:endParaRPr>
          </a:p>
        </p:txBody>
      </p:sp>
      <p:sp>
        <p:nvSpPr>
          <p:cNvPr id="156" name="Google Shape;156;p19"/>
          <p:cNvSpPr txBox="1"/>
          <p:nvPr/>
        </p:nvSpPr>
        <p:spPr>
          <a:xfrm>
            <a:off x="122093" y="2008473"/>
            <a:ext cx="3688363" cy="5070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2400"/>
              <a:buFont typeface="Trebuchet MS"/>
              <a:buNone/>
            </a:pPr>
            <a:r>
              <a:rPr lang="en-US" sz="1800" b="0" i="0" u="none" strike="noStrike" cap="none" dirty="0">
                <a:solidFill>
                  <a:schemeClr val="tx1"/>
                </a:solidFill>
                <a:latin typeface="+mj-lt"/>
                <a:ea typeface="Trebuchet MS"/>
                <a:cs typeface="Trebuchet MS"/>
                <a:sym typeface="Trebuchet MS"/>
              </a:rPr>
              <a:t>DAMSELFLY </a:t>
            </a:r>
            <a:r>
              <a:rPr lang="en-US" sz="1800" dirty="0">
                <a:solidFill>
                  <a:schemeClr val="tx1"/>
                </a:solidFill>
                <a:latin typeface="+mj-lt"/>
                <a:ea typeface="Trebuchet MS"/>
                <a:cs typeface="Trebuchet MS"/>
                <a:sym typeface="Trebuchet MS"/>
              </a:rPr>
              <a:t>NYMPHS</a:t>
            </a:r>
            <a:endParaRPr sz="1800" b="0" i="0" u="none" strike="noStrike" cap="none" dirty="0">
              <a:solidFill>
                <a:schemeClr val="tx1"/>
              </a:solidFill>
              <a:latin typeface="+mj-lt"/>
              <a:ea typeface="Trebuchet MS"/>
              <a:cs typeface="Trebuchet MS"/>
              <a:sym typeface="Trebuchet MS"/>
            </a:endParaRPr>
          </a:p>
        </p:txBody>
      </p:sp>
      <p:pic>
        <p:nvPicPr>
          <p:cNvPr id="157" name="Google Shape;157;p19"/>
          <p:cNvPicPr preferRelativeResize="0"/>
          <p:nvPr/>
        </p:nvPicPr>
        <p:blipFill rotWithShape="1">
          <a:blip r:embed="rId3">
            <a:alphaModFix/>
          </a:blip>
          <a:srcRect/>
          <a:stretch/>
        </p:blipFill>
        <p:spPr>
          <a:xfrm>
            <a:off x="1023875" y="2515533"/>
            <a:ext cx="2806125" cy="2104594"/>
          </a:xfrm>
          <a:prstGeom prst="rect">
            <a:avLst/>
          </a:prstGeom>
          <a:noFill/>
          <a:ln>
            <a:noFill/>
          </a:ln>
        </p:spPr>
      </p:pic>
      <p:pic>
        <p:nvPicPr>
          <p:cNvPr id="158" name="Google Shape;158;p19"/>
          <p:cNvPicPr preferRelativeResize="0"/>
          <p:nvPr/>
        </p:nvPicPr>
        <p:blipFill rotWithShape="1">
          <a:blip r:embed="rId4">
            <a:alphaModFix/>
          </a:blip>
          <a:srcRect/>
          <a:stretch/>
        </p:blipFill>
        <p:spPr>
          <a:xfrm>
            <a:off x="2741152" y="241172"/>
            <a:ext cx="2674834" cy="1767301"/>
          </a:xfrm>
          <a:prstGeom prst="rect">
            <a:avLst/>
          </a:prstGeom>
          <a:noFill/>
          <a:ln>
            <a:noFill/>
          </a:ln>
        </p:spPr>
      </p:pic>
      <p:sp>
        <p:nvSpPr>
          <p:cNvPr id="159" name="Google Shape;159;p19"/>
          <p:cNvSpPr/>
          <p:nvPr/>
        </p:nvSpPr>
        <p:spPr>
          <a:xfrm>
            <a:off x="131276" y="4617485"/>
            <a:ext cx="4591321"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dirty="0">
                <a:solidFill>
                  <a:schemeClr val="tx1"/>
                </a:solidFill>
                <a:latin typeface="+mj-lt"/>
                <a:ea typeface="Trebuchet MS"/>
                <a:cs typeface="Trebuchet MS"/>
                <a:sym typeface="Trebuchet MS"/>
              </a:rPr>
              <a:t>Predacious </a:t>
            </a:r>
            <a:r>
              <a:rPr lang="en-US" sz="1800" b="0" i="0" u="none" strike="noStrike" cap="none" dirty="0" smtClean="0">
                <a:solidFill>
                  <a:schemeClr val="tx1"/>
                </a:solidFill>
                <a:latin typeface="+mj-lt"/>
                <a:ea typeface="Trebuchet MS"/>
                <a:cs typeface="Trebuchet MS"/>
                <a:sym typeface="Trebuchet MS"/>
              </a:rPr>
              <a:t>Diving</a:t>
            </a:r>
          </a:p>
          <a:p>
            <a:pPr marL="0" marR="0" lvl="0" indent="0" algn="ctr" rtl="0">
              <a:spcBef>
                <a:spcPts val="0"/>
              </a:spcBef>
              <a:spcAft>
                <a:spcPts val="0"/>
              </a:spcAft>
              <a:buNone/>
            </a:pPr>
            <a:r>
              <a:rPr lang="en-US" sz="1800" b="0" i="0" u="none" strike="noStrike" cap="none" dirty="0" smtClean="0">
                <a:solidFill>
                  <a:schemeClr val="tx1"/>
                </a:solidFill>
                <a:latin typeface="+mj-lt"/>
                <a:ea typeface="Trebuchet MS"/>
                <a:cs typeface="Trebuchet MS"/>
                <a:sym typeface="Trebuchet MS"/>
              </a:rPr>
              <a:t>Beetle Larvae</a:t>
            </a:r>
            <a:endParaRPr lang="en-US" sz="1100" dirty="0">
              <a:solidFill>
                <a:schemeClr val="tx1"/>
              </a:solidFill>
              <a:latin typeface="+mj-lt"/>
              <a:ea typeface="Trebuchet MS"/>
            </a:endParaRPr>
          </a:p>
          <a:p>
            <a:pPr marL="0" marR="0" lvl="0" indent="0" algn="ctr" rtl="0">
              <a:spcBef>
                <a:spcPts val="0"/>
              </a:spcBef>
              <a:spcAft>
                <a:spcPts val="0"/>
              </a:spcAft>
              <a:buNone/>
            </a:pPr>
            <a:r>
              <a:rPr lang="en-US" sz="1800" b="0" i="0" u="none" strike="noStrike" cap="none" dirty="0" smtClean="0">
                <a:solidFill>
                  <a:schemeClr val="tx1"/>
                </a:solidFill>
                <a:latin typeface="+mj-lt"/>
                <a:ea typeface="Trebuchet MS"/>
                <a:cs typeface="Trebuchet MS"/>
                <a:sym typeface="Trebuchet MS"/>
              </a:rPr>
              <a:t>WATER </a:t>
            </a:r>
            <a:r>
              <a:rPr lang="en-US" sz="1800" b="0" i="0" u="none" strike="noStrike" cap="none" dirty="0">
                <a:solidFill>
                  <a:schemeClr val="tx1"/>
                </a:solidFill>
                <a:latin typeface="+mj-lt"/>
                <a:ea typeface="Trebuchet MS"/>
                <a:cs typeface="Trebuchet MS"/>
                <a:sym typeface="Trebuchet MS"/>
              </a:rPr>
              <a:t>TIGER</a:t>
            </a:r>
            <a:endParaRPr b="0" i="0" u="none" strike="noStrike" cap="none" dirty="0">
              <a:solidFill>
                <a:schemeClr val="tx1"/>
              </a:solidFill>
              <a:latin typeface="+mj-lt"/>
              <a:ea typeface="Trebuchet MS"/>
              <a:cs typeface="Trebuchet MS"/>
              <a:sym typeface="Trebuchet MS"/>
            </a:endParaRPr>
          </a:p>
        </p:txBody>
      </p:sp>
      <p:pic>
        <p:nvPicPr>
          <p:cNvPr id="160" name="Google Shape;160;p19"/>
          <p:cNvPicPr preferRelativeResize="0"/>
          <p:nvPr/>
        </p:nvPicPr>
        <p:blipFill rotWithShape="1">
          <a:blip r:embed="rId5">
            <a:alphaModFix/>
          </a:blip>
          <a:srcRect/>
          <a:stretch/>
        </p:blipFill>
        <p:spPr>
          <a:xfrm>
            <a:off x="4007780" y="2510191"/>
            <a:ext cx="1681417" cy="2531165"/>
          </a:xfrm>
          <a:prstGeom prst="rect">
            <a:avLst/>
          </a:prstGeom>
          <a:noFill/>
          <a:ln>
            <a:noFill/>
          </a:ln>
        </p:spPr>
      </p:pic>
      <p:sp>
        <p:nvSpPr>
          <p:cNvPr id="161" name="Google Shape;161;p19"/>
          <p:cNvSpPr/>
          <p:nvPr/>
        </p:nvSpPr>
        <p:spPr>
          <a:xfrm>
            <a:off x="4007780" y="4806393"/>
            <a:ext cx="191911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dirty="0">
                <a:solidFill>
                  <a:schemeClr val="dk1"/>
                </a:solidFill>
                <a:latin typeface="Trebuchet MS"/>
                <a:ea typeface="Trebuchet MS"/>
                <a:cs typeface="Trebuchet MS"/>
                <a:sym typeface="Trebuchet MS"/>
              </a:rPr>
              <a:t>Copyright © 2007 Stephen </a:t>
            </a:r>
            <a:r>
              <a:rPr lang="en-US" sz="800" b="0" i="0" u="none" strike="noStrike" cap="none" dirty="0" err="1">
                <a:solidFill>
                  <a:schemeClr val="dk1"/>
                </a:solidFill>
                <a:latin typeface="Trebuchet MS"/>
                <a:ea typeface="Trebuchet MS"/>
                <a:cs typeface="Trebuchet MS"/>
                <a:sym typeface="Trebuchet MS"/>
              </a:rPr>
              <a:t>Luk</a:t>
            </a:r>
            <a:endParaRPr sz="800" dirty="0">
              <a:solidFill>
                <a:schemeClr val="dk1"/>
              </a:solidFill>
              <a:latin typeface="Trebuchet MS"/>
              <a:ea typeface="Trebuchet MS"/>
              <a:cs typeface="Trebuchet MS"/>
              <a:sym typeface="Trebuchet MS"/>
            </a:endParaRPr>
          </a:p>
        </p:txBody>
      </p:sp>
      <p:sp>
        <p:nvSpPr>
          <p:cNvPr id="162" name="Google Shape;162;p19"/>
          <p:cNvSpPr/>
          <p:nvPr/>
        </p:nvSpPr>
        <p:spPr>
          <a:xfrm>
            <a:off x="2741152" y="1846659"/>
            <a:ext cx="187583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Trebuchet MS"/>
                <a:ea typeface="Trebuchet MS"/>
                <a:cs typeface="Trebuchet MS"/>
                <a:sym typeface="Trebuchet MS"/>
              </a:rPr>
              <a:t>Copyright © 2013 Paul Crump</a:t>
            </a:r>
            <a:endParaRPr sz="1100" dirty="0"/>
          </a:p>
        </p:txBody>
      </p:sp>
      <p:sp>
        <p:nvSpPr>
          <p:cNvPr id="163" name="Google Shape;163;p19"/>
          <p:cNvSpPr/>
          <p:nvPr/>
        </p:nvSpPr>
        <p:spPr>
          <a:xfrm>
            <a:off x="1023875" y="4386087"/>
            <a:ext cx="200888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Copyright © 2012 Meghan Kemp</a:t>
            </a:r>
            <a:endParaRPr dirty="0"/>
          </a:p>
        </p:txBody>
      </p:sp>
      <p:pic>
        <p:nvPicPr>
          <p:cNvPr id="164" name="Google Shape;164;p19"/>
          <p:cNvPicPr preferRelativeResize="0"/>
          <p:nvPr/>
        </p:nvPicPr>
        <p:blipFill rotWithShape="1">
          <a:blip r:embed="rId6">
            <a:alphaModFix/>
          </a:blip>
          <a:srcRect/>
          <a:stretch/>
        </p:blipFill>
        <p:spPr>
          <a:xfrm>
            <a:off x="179539" y="238157"/>
            <a:ext cx="2441815" cy="1770316"/>
          </a:xfrm>
          <a:prstGeom prst="rect">
            <a:avLst/>
          </a:prstGeom>
          <a:noFill/>
          <a:ln>
            <a:noFill/>
          </a:ln>
        </p:spPr>
      </p:pic>
      <p:sp>
        <p:nvSpPr>
          <p:cNvPr id="165" name="Google Shape;165;p19"/>
          <p:cNvSpPr/>
          <p:nvPr/>
        </p:nvSpPr>
        <p:spPr>
          <a:xfrm>
            <a:off x="148296" y="1815215"/>
            <a:ext cx="187583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Trebuchet MS"/>
                <a:ea typeface="Trebuchet MS"/>
                <a:cs typeface="Trebuchet MS"/>
                <a:sym typeface="Trebuchet MS"/>
              </a:rPr>
              <a:t>Copyright © 2013 Paul Crump</a:t>
            </a:r>
            <a:endParaRPr sz="1100" dirty="0"/>
          </a:p>
        </p:txBody>
      </p:sp>
      <p:pic>
        <p:nvPicPr>
          <p:cNvPr id="166" name="Google Shape;166;p19"/>
          <p:cNvPicPr preferRelativeResize="0"/>
          <p:nvPr/>
        </p:nvPicPr>
        <p:blipFill rotWithShape="1">
          <a:blip r:embed="rId7">
            <a:alphaModFix/>
          </a:blip>
          <a:srcRect/>
          <a:stretch/>
        </p:blipFill>
        <p:spPr>
          <a:xfrm>
            <a:off x="5554961" y="270351"/>
            <a:ext cx="2648566" cy="1738122"/>
          </a:xfrm>
          <a:prstGeom prst="rect">
            <a:avLst/>
          </a:prstGeom>
          <a:noFill/>
          <a:ln>
            <a:noFill/>
          </a:ln>
        </p:spPr>
      </p:pic>
      <p:sp>
        <p:nvSpPr>
          <p:cNvPr id="167" name="Google Shape;167;p19"/>
          <p:cNvSpPr txBox="1">
            <a:spLocks noGrp="1"/>
          </p:cNvSpPr>
          <p:nvPr>
            <p:ph type="title"/>
          </p:nvPr>
        </p:nvSpPr>
        <p:spPr>
          <a:xfrm>
            <a:off x="5888813" y="5105755"/>
            <a:ext cx="2772577" cy="6725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B0F0"/>
              </a:buClr>
              <a:buSzPts val="3600"/>
              <a:buFont typeface="Trebuchet MS"/>
              <a:buNone/>
            </a:pPr>
            <a:r>
              <a:rPr lang="en-US" sz="4800" dirty="0">
                <a:solidFill>
                  <a:schemeClr val="tx1"/>
                </a:solidFill>
                <a:latin typeface="+mj-lt"/>
              </a:rPr>
              <a:t>INSECT LARVAE</a:t>
            </a:r>
            <a:endParaRPr sz="4800" dirty="0">
              <a:solidFill>
                <a:schemeClr val="tx1"/>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4"/>
          <p:cNvSpPr/>
          <p:nvPr/>
        </p:nvSpPr>
        <p:spPr>
          <a:xfrm>
            <a:off x="540751" y="193557"/>
            <a:ext cx="415785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POND PLANTS</a:t>
            </a:r>
            <a:endParaRPr sz="4000" dirty="0">
              <a:solidFill>
                <a:schemeClr val="tx1"/>
              </a:solidFill>
              <a:latin typeface="+mj-lt"/>
              <a:ea typeface="Trebuchet MS"/>
              <a:cs typeface="Trebuchet MS"/>
              <a:sym typeface="Trebuchet MS"/>
            </a:endParaRPr>
          </a:p>
        </p:txBody>
      </p:sp>
      <p:pic>
        <p:nvPicPr>
          <p:cNvPr id="308" name="Google Shape;308;p34"/>
          <p:cNvPicPr preferRelativeResize="0"/>
          <p:nvPr/>
        </p:nvPicPr>
        <p:blipFill rotWithShape="1">
          <a:blip r:embed="rId3">
            <a:alphaModFix/>
          </a:blip>
          <a:srcRect/>
          <a:stretch/>
        </p:blipFill>
        <p:spPr>
          <a:xfrm>
            <a:off x="975389" y="992719"/>
            <a:ext cx="7193221" cy="5494821"/>
          </a:xfrm>
          <a:prstGeom prst="rect">
            <a:avLst/>
          </a:prstGeom>
          <a:noFill/>
          <a:ln>
            <a:noFill/>
          </a:ln>
        </p:spPr>
      </p:pic>
      <p:sp>
        <p:nvSpPr>
          <p:cNvPr id="309" name="Google Shape;309;p34"/>
          <p:cNvSpPr/>
          <p:nvPr/>
        </p:nvSpPr>
        <p:spPr>
          <a:xfrm>
            <a:off x="975389" y="6095056"/>
            <a:ext cx="3962400"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u="sng">
                <a:solidFill>
                  <a:schemeClr val="lt1"/>
                </a:solidFill>
                <a:latin typeface="Arial"/>
                <a:ea typeface="Arial"/>
                <a:cs typeface="Arial"/>
                <a:sym typeface="Arial"/>
                <a:hlinkClick r:id="rId4"/>
              </a:rPr>
              <a:t>Beth Clawson</a:t>
            </a:r>
            <a:r>
              <a:rPr lang="en-US" sz="1000">
                <a:solidFill>
                  <a:schemeClr val="lt1"/>
                </a:solidFill>
                <a:latin typeface="Arial"/>
                <a:ea typeface="Arial"/>
                <a:cs typeface="Arial"/>
                <a:sym typeface="Arial"/>
              </a:rPr>
              <a:t>, </a:t>
            </a:r>
            <a:r>
              <a:rPr lang="en-US" sz="1000" u="sng">
                <a:solidFill>
                  <a:schemeClr val="lt1"/>
                </a:solidFill>
                <a:latin typeface="Arial"/>
                <a:ea typeface="Arial"/>
                <a:cs typeface="Arial"/>
                <a:sym typeface="Arial"/>
                <a:hlinkClick r:id="rId5"/>
              </a:rPr>
              <a:t>Michigan State University Extension</a:t>
            </a:r>
            <a:r>
              <a:rPr lang="en-US" sz="1000">
                <a:solidFill>
                  <a:schemeClr val="lt1"/>
                </a:solidFill>
                <a:latin typeface="Arial"/>
                <a:ea typeface="Arial"/>
                <a:cs typeface="Arial"/>
                <a:sym typeface="Arial"/>
              </a:rPr>
              <a:t> - </a:t>
            </a:r>
            <a:r>
              <a:rPr lang="en-US" sz="1000">
                <a:solidFill>
                  <a:schemeClr val="lt1"/>
                </a:solidFill>
                <a:latin typeface="Trebuchet MS"/>
                <a:ea typeface="Trebuchet MS"/>
                <a:cs typeface="Trebuchet MS"/>
                <a:sym typeface="Trebuchet MS"/>
              </a:rPr>
              <a:t>April 2, 2018</a:t>
            </a:r>
            <a:endParaRPr sz="1000">
              <a:solidFill>
                <a:schemeClr val="lt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title"/>
          </p:nvPr>
        </p:nvSpPr>
        <p:spPr>
          <a:xfrm>
            <a:off x="266758" y="134240"/>
            <a:ext cx="6347713"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sz="4000" dirty="0">
                <a:solidFill>
                  <a:schemeClr val="tx1"/>
                </a:solidFill>
                <a:latin typeface="+mj-lt"/>
              </a:rPr>
              <a:t>POND PLANTS</a:t>
            </a:r>
            <a:endParaRPr sz="4000" dirty="0">
              <a:solidFill>
                <a:schemeClr val="tx1"/>
              </a:solidFill>
              <a:latin typeface="+mj-lt"/>
            </a:endParaRPr>
          </a:p>
        </p:txBody>
      </p:sp>
      <p:sp>
        <p:nvSpPr>
          <p:cNvPr id="300" name="Google Shape;300;p33"/>
          <p:cNvSpPr txBox="1">
            <a:spLocks noGrp="1"/>
          </p:cNvSpPr>
          <p:nvPr>
            <p:ph type="body" idx="1"/>
          </p:nvPr>
        </p:nvSpPr>
        <p:spPr>
          <a:xfrm>
            <a:off x="180474" y="794640"/>
            <a:ext cx="8181473" cy="5451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100" dirty="0">
              <a:solidFill>
                <a:srgbClr val="333333"/>
              </a:solidFill>
              <a:highlight>
                <a:srgbClr val="FFFFFF"/>
              </a:highlight>
              <a:latin typeface="Arial"/>
              <a:ea typeface="Arial"/>
              <a:cs typeface="Arial"/>
              <a:sym typeface="Arial"/>
            </a:endParaRPr>
          </a:p>
          <a:p>
            <a:pPr lvl="0" indent="-381000">
              <a:lnSpc>
                <a:spcPct val="115000"/>
              </a:lnSpc>
              <a:spcBef>
                <a:spcPts val="0"/>
              </a:spcBef>
              <a:buClr>
                <a:schemeClr val="accent6">
                  <a:lumMod val="75000"/>
                </a:schemeClr>
              </a:buClr>
              <a:buSzPts val="2400"/>
              <a:buFont typeface="Noto Sans Symbols"/>
              <a:buChar char="⮚"/>
            </a:pPr>
            <a:r>
              <a:rPr lang="en-US" sz="1600" dirty="0">
                <a:solidFill>
                  <a:schemeClr val="tx1"/>
                </a:solidFill>
                <a:latin typeface="Arial" panose="020B0604020202020204" pitchFamily="34" charset="0"/>
                <a:cs typeface="Arial" panose="020B0604020202020204" pitchFamily="34" charset="0"/>
              </a:rPr>
              <a:t>The four categories of aquatic plants are:</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cs typeface="Arial" panose="020B0604020202020204" pitchFamily="34" charset="0"/>
              </a:rPr>
              <a:t>Submerged</a:t>
            </a:r>
            <a:r>
              <a:rPr lang="en-US" sz="1400" dirty="0">
                <a:solidFill>
                  <a:schemeClr val="tx1"/>
                </a:solidFill>
                <a:latin typeface="Arial" panose="020B0604020202020204" pitchFamily="34" charset="0"/>
                <a:cs typeface="Arial" panose="020B0604020202020204" pitchFamily="34" charset="0"/>
              </a:rPr>
              <a:t>: Plants that thrive under water that have roots in the soil at the bottom (pond weed and bladderwort)</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cs typeface="Arial" panose="020B0604020202020204" pitchFamily="34" charset="0"/>
              </a:rPr>
              <a:t>Floating</a:t>
            </a:r>
            <a:r>
              <a:rPr lang="en-US" sz="1400" dirty="0">
                <a:solidFill>
                  <a:schemeClr val="tx1"/>
                </a:solidFill>
                <a:latin typeface="Arial" panose="020B0604020202020204" pitchFamily="34" charset="0"/>
                <a:cs typeface="Arial" panose="020B0604020202020204" pitchFamily="34" charset="0"/>
              </a:rPr>
              <a:t>: Plants that float at or near the water surface and have either floating roots or roots in the soil at the bottom (duckweed and lily pads)</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cs typeface="Arial" panose="020B0604020202020204" pitchFamily="34" charset="0"/>
              </a:rPr>
              <a:t>Emergent</a:t>
            </a:r>
            <a:r>
              <a:rPr lang="en-US" sz="1400" dirty="0">
                <a:solidFill>
                  <a:schemeClr val="tx1"/>
                </a:solidFill>
                <a:latin typeface="Arial" panose="020B0604020202020204" pitchFamily="34" charset="0"/>
                <a:cs typeface="Arial" panose="020B0604020202020204" pitchFamily="34" charset="0"/>
              </a:rPr>
              <a:t>: Plants that are rooted in the soil under water, but the larger part of the plant is above water (arrowhead, rushes and cattails)</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cs typeface="Arial" panose="020B0604020202020204" pitchFamily="34" charset="0"/>
              </a:rPr>
              <a:t>Shoreline</a:t>
            </a:r>
            <a:r>
              <a:rPr lang="en-US" sz="1400" dirty="0">
                <a:solidFill>
                  <a:schemeClr val="tx1"/>
                </a:solidFill>
                <a:latin typeface="Arial" panose="020B0604020202020204" pitchFamily="34" charset="0"/>
                <a:cs typeface="Arial" panose="020B0604020202020204" pitchFamily="34" charset="0"/>
              </a:rPr>
              <a:t>: plants that prefer the shore, but can take being moist and flooded seasonally (blue flag iris, some shrubs and trees).</a:t>
            </a:r>
            <a:endParaRPr lang="en-US" sz="1400" dirty="0">
              <a:solidFill>
                <a:schemeClr val="tx1"/>
              </a:solidFill>
              <a:highlight>
                <a:srgbClr val="FFFFFF"/>
              </a:highlight>
              <a:latin typeface="Arial" panose="020B0604020202020204" pitchFamily="34" charset="0"/>
              <a:ea typeface="Arial"/>
              <a:cs typeface="Arial" panose="020B0604020202020204" pitchFamily="34" charset="0"/>
              <a:sym typeface="Arial"/>
            </a:endParaRPr>
          </a:p>
          <a:p>
            <a:pPr lvl="0" indent="-381000">
              <a:lnSpc>
                <a:spcPct val="115000"/>
              </a:lnSpc>
              <a:spcBef>
                <a:spcPts val="0"/>
              </a:spcBef>
              <a:buClr>
                <a:schemeClr val="accent6">
                  <a:lumMod val="75000"/>
                </a:schemeClr>
              </a:buClr>
              <a:buSzPts val="2400"/>
              <a:buFont typeface="Noto Sans Symbols"/>
              <a:buChar char="⮚"/>
            </a:pPr>
            <a:r>
              <a:rPr lang="en-US" sz="1600" dirty="0">
                <a:solidFill>
                  <a:schemeClr val="tx1"/>
                </a:solidFill>
                <a:latin typeface="Arial" panose="020B0604020202020204" pitchFamily="34" charset="0"/>
                <a:ea typeface="Arial"/>
                <a:cs typeface="Arial" panose="020B0604020202020204" pitchFamily="34" charset="0"/>
                <a:sym typeface="Arial"/>
              </a:rPr>
              <a:t>Aquatic plants benefits include:</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ea typeface="Arial"/>
                <a:cs typeface="Arial" panose="020B0604020202020204" pitchFamily="34" charset="0"/>
                <a:sym typeface="Arial"/>
              </a:rPr>
              <a:t>Algae control</a:t>
            </a:r>
            <a:r>
              <a:rPr lang="en-US" sz="1400" dirty="0">
                <a:solidFill>
                  <a:schemeClr val="tx1"/>
                </a:solidFill>
                <a:latin typeface="Arial" panose="020B0604020202020204" pitchFamily="34" charset="0"/>
                <a:ea typeface="Arial"/>
                <a:cs typeface="Arial" panose="020B0604020202020204" pitchFamily="34" charset="0"/>
                <a:sym typeface="Arial"/>
              </a:rPr>
              <a:t>. Plants absorb nutrients in the water from fish waste and reduces nutrient availability slowing algae blooms.</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ea typeface="Arial"/>
                <a:cs typeface="Arial" panose="020B0604020202020204" pitchFamily="34" charset="0"/>
                <a:sym typeface="Arial"/>
              </a:rPr>
              <a:t>Shade and protection</a:t>
            </a:r>
            <a:r>
              <a:rPr lang="en-US" sz="1400" dirty="0">
                <a:solidFill>
                  <a:schemeClr val="tx1"/>
                </a:solidFill>
                <a:latin typeface="Arial" panose="020B0604020202020204" pitchFamily="34" charset="0"/>
                <a:ea typeface="Arial"/>
                <a:cs typeface="Arial" panose="020B0604020202020204" pitchFamily="34" charset="0"/>
                <a:sym typeface="Arial"/>
              </a:rPr>
              <a:t>. Plants can provide a hiding place for critters from predators both above and below the water. Additionally, plants shade the water reducing the amount of sunlight entering the water helping to slow algae blooms.</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ea typeface="Arial"/>
                <a:cs typeface="Arial" panose="020B0604020202020204" pitchFamily="34" charset="0"/>
                <a:sym typeface="Arial"/>
              </a:rPr>
              <a:t>Food for fish and other wildlife</a:t>
            </a:r>
            <a:r>
              <a:rPr lang="en-US" sz="1400" dirty="0">
                <a:solidFill>
                  <a:schemeClr val="tx1"/>
                </a:solidFill>
                <a:latin typeface="Arial" panose="020B0604020202020204" pitchFamily="34" charset="0"/>
                <a:ea typeface="Arial"/>
                <a:cs typeface="Arial" panose="020B0604020202020204" pitchFamily="34" charset="0"/>
                <a:sym typeface="Arial"/>
              </a:rPr>
              <a:t>. Fish, turtles, insects, ducks and geese and some mammals feed on aquatic plants.</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ea typeface="Arial"/>
                <a:cs typeface="Arial" panose="020B0604020202020204" pitchFamily="34" charset="0"/>
                <a:sym typeface="Arial"/>
              </a:rPr>
              <a:t>Improved water quality</a:t>
            </a:r>
            <a:r>
              <a:rPr lang="en-US" sz="1400" dirty="0">
                <a:solidFill>
                  <a:schemeClr val="tx1"/>
                </a:solidFill>
                <a:latin typeface="Arial" panose="020B0604020202020204" pitchFamily="34" charset="0"/>
                <a:ea typeface="Arial"/>
                <a:cs typeface="Arial" panose="020B0604020202020204" pitchFamily="34" charset="0"/>
                <a:sym typeface="Arial"/>
              </a:rPr>
              <a:t>. Many water plants not only absorb nutrients from the water, they also absorb pollutants and heavy metals too.</a:t>
            </a:r>
          </a:p>
          <a:p>
            <a:pPr lvl="1" indent="-381000">
              <a:lnSpc>
                <a:spcPct val="115000"/>
              </a:lnSpc>
              <a:spcBef>
                <a:spcPts val="0"/>
              </a:spcBef>
              <a:buClr>
                <a:schemeClr val="accent6">
                  <a:lumMod val="75000"/>
                </a:schemeClr>
              </a:buClr>
              <a:buSzPts val="2400"/>
              <a:buFont typeface="Noto Sans Symbols"/>
              <a:buChar char="⮚"/>
            </a:pPr>
            <a:r>
              <a:rPr lang="en-US" sz="1400" dirty="0">
                <a:solidFill>
                  <a:schemeClr val="accent2">
                    <a:lumMod val="75000"/>
                  </a:schemeClr>
                </a:solidFill>
                <a:latin typeface="Arial" panose="020B0604020202020204" pitchFamily="34" charset="0"/>
                <a:ea typeface="Arial"/>
                <a:cs typeface="Arial" panose="020B0604020202020204" pitchFamily="34" charset="0"/>
                <a:sym typeface="Arial"/>
              </a:rPr>
              <a:t>Erosion control.</a:t>
            </a:r>
            <a:r>
              <a:rPr lang="en-US" sz="1400" dirty="0">
                <a:solidFill>
                  <a:schemeClr val="tx1"/>
                </a:solidFill>
                <a:latin typeface="Arial" panose="020B0604020202020204" pitchFamily="34" charset="0"/>
                <a:ea typeface="Arial"/>
                <a:cs typeface="Arial" panose="020B0604020202020204" pitchFamily="34" charset="0"/>
                <a:sym typeface="Arial"/>
              </a:rPr>
              <a:t> Emergent and shoreline plants often have very large root structures. This enables them to reduce wave action and stabilize the shore creating the most effective erosion control you can get in a pond.</a:t>
            </a:r>
          </a:p>
          <a:p>
            <a:pPr marL="342900" lvl="0" indent="-251459" algn="l" rtl="0">
              <a:spcBef>
                <a:spcPts val="0"/>
              </a:spcBef>
              <a:spcAft>
                <a:spcPts val="0"/>
              </a:spcAft>
              <a:buSzPts val="1440"/>
              <a:buNone/>
            </a:pPr>
            <a:endParaRPr dirty="0"/>
          </a:p>
        </p:txBody>
      </p:sp>
    </p:spTree>
    <p:extLst>
      <p:ext uri="{BB962C8B-B14F-4D97-AF65-F5344CB8AC3E}">
        <p14:creationId xmlns:p14="http://schemas.microsoft.com/office/powerpoint/2010/main" val="2045687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6"/>
          <p:cNvPicPr preferRelativeResize="0"/>
          <p:nvPr/>
        </p:nvPicPr>
        <p:blipFill rotWithShape="1">
          <a:blip r:embed="rId3">
            <a:alphaModFix/>
          </a:blip>
          <a:srcRect/>
          <a:stretch/>
        </p:blipFill>
        <p:spPr>
          <a:xfrm>
            <a:off x="68200" y="94022"/>
            <a:ext cx="3351143" cy="2828820"/>
          </a:xfrm>
          <a:prstGeom prst="rect">
            <a:avLst/>
          </a:prstGeom>
          <a:noFill/>
          <a:ln>
            <a:noFill/>
          </a:ln>
        </p:spPr>
      </p:pic>
      <p:sp>
        <p:nvSpPr>
          <p:cNvPr id="320" name="Google Shape;320;p36"/>
          <p:cNvSpPr txBox="1">
            <a:spLocks noGrp="1"/>
          </p:cNvSpPr>
          <p:nvPr>
            <p:ph type="title"/>
          </p:nvPr>
        </p:nvSpPr>
        <p:spPr>
          <a:xfrm>
            <a:off x="2322096" y="5951607"/>
            <a:ext cx="9090430" cy="7186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sz="4400" dirty="0">
                <a:solidFill>
                  <a:schemeClr val="tx1"/>
                </a:solidFill>
                <a:latin typeface="+mj-lt"/>
              </a:rPr>
              <a:t>BEAVERS </a:t>
            </a:r>
            <a:r>
              <a:rPr lang="en-US" sz="4400" dirty="0" smtClean="0">
                <a:solidFill>
                  <a:schemeClr val="tx1"/>
                </a:solidFill>
                <a:latin typeface="+mj-lt"/>
              </a:rPr>
              <a:t>&amp; MUSKRATS</a:t>
            </a:r>
            <a:endParaRPr sz="4400" dirty="0">
              <a:solidFill>
                <a:schemeClr val="tx1"/>
              </a:solidFill>
              <a:latin typeface="+mj-lt"/>
            </a:endParaRPr>
          </a:p>
        </p:txBody>
      </p:sp>
      <p:pic>
        <p:nvPicPr>
          <p:cNvPr id="321" name="Google Shape;321;p36"/>
          <p:cNvPicPr preferRelativeResize="0"/>
          <p:nvPr/>
        </p:nvPicPr>
        <p:blipFill rotWithShape="1">
          <a:blip r:embed="rId4">
            <a:alphaModFix/>
          </a:blip>
          <a:srcRect/>
          <a:stretch/>
        </p:blipFill>
        <p:spPr>
          <a:xfrm>
            <a:off x="3657007" y="2641768"/>
            <a:ext cx="3588516" cy="2382999"/>
          </a:xfrm>
          <a:prstGeom prst="rect">
            <a:avLst/>
          </a:prstGeom>
          <a:noFill/>
          <a:ln>
            <a:noFill/>
          </a:ln>
        </p:spPr>
      </p:pic>
      <p:sp>
        <p:nvSpPr>
          <p:cNvPr id="322" name="Google Shape;322;p36"/>
          <p:cNvSpPr/>
          <p:nvPr/>
        </p:nvSpPr>
        <p:spPr>
          <a:xfrm>
            <a:off x="3657007" y="4778546"/>
            <a:ext cx="353833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"Beaver" by Ryan </a:t>
            </a:r>
            <a:r>
              <a:rPr lang="en-US" sz="1000" dirty="0" err="1">
                <a:solidFill>
                  <a:schemeClr val="dk1"/>
                </a:solidFill>
                <a:latin typeface="Trebuchet MS"/>
                <a:ea typeface="Trebuchet MS"/>
                <a:cs typeface="Trebuchet MS"/>
                <a:sym typeface="Trebuchet MS"/>
              </a:rPr>
              <a:t>Somma</a:t>
            </a:r>
            <a:r>
              <a:rPr lang="en-US" sz="1000" dirty="0">
                <a:solidFill>
                  <a:schemeClr val="dk1"/>
                </a:solidFill>
                <a:latin typeface="Trebuchet MS"/>
                <a:ea typeface="Trebuchet MS"/>
                <a:cs typeface="Trebuchet MS"/>
                <a:sym typeface="Trebuchet MS"/>
              </a:rPr>
              <a:t> is licensed under CC BY-SA 2.0 </a:t>
            </a:r>
            <a:endParaRPr sz="1000" dirty="0">
              <a:solidFill>
                <a:schemeClr val="dk1"/>
              </a:solidFill>
              <a:latin typeface="Trebuchet MS"/>
              <a:ea typeface="Trebuchet MS"/>
              <a:cs typeface="Trebuchet MS"/>
              <a:sym typeface="Trebuchet MS"/>
            </a:endParaRPr>
          </a:p>
        </p:txBody>
      </p:sp>
      <p:pic>
        <p:nvPicPr>
          <p:cNvPr id="323" name="Google Shape;323;p36"/>
          <p:cNvPicPr preferRelativeResize="0"/>
          <p:nvPr/>
        </p:nvPicPr>
        <p:blipFill rotWithShape="1">
          <a:blip r:embed="rId5">
            <a:alphaModFix/>
          </a:blip>
          <a:srcRect b="27121"/>
          <a:stretch/>
        </p:blipFill>
        <p:spPr>
          <a:xfrm>
            <a:off x="543412" y="2895648"/>
            <a:ext cx="2247405" cy="2446575"/>
          </a:xfrm>
          <a:prstGeom prst="rect">
            <a:avLst/>
          </a:prstGeom>
          <a:noFill/>
          <a:ln>
            <a:noFill/>
          </a:ln>
        </p:spPr>
      </p:pic>
      <p:sp>
        <p:nvSpPr>
          <p:cNvPr id="324" name="Google Shape;324;p36"/>
          <p:cNvSpPr/>
          <p:nvPr/>
        </p:nvSpPr>
        <p:spPr>
          <a:xfrm>
            <a:off x="4639601" y="5024767"/>
            <a:ext cx="188649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tx1"/>
                </a:solidFill>
                <a:latin typeface="+mj-lt"/>
                <a:ea typeface="Trebuchet MS"/>
                <a:cs typeface="Trebuchet MS"/>
                <a:sym typeface="Trebuchet MS"/>
              </a:rPr>
              <a:t>BEAVER</a:t>
            </a:r>
            <a:endParaRPr sz="3200" dirty="0">
              <a:solidFill>
                <a:schemeClr val="tx1"/>
              </a:solidFill>
              <a:latin typeface="+mj-lt"/>
              <a:ea typeface="Trebuchet MS"/>
              <a:cs typeface="Trebuchet MS"/>
              <a:sym typeface="Trebuchet MS"/>
            </a:endParaRPr>
          </a:p>
        </p:txBody>
      </p:sp>
      <p:sp>
        <p:nvSpPr>
          <p:cNvPr id="325" name="Google Shape;325;p36"/>
          <p:cNvSpPr/>
          <p:nvPr/>
        </p:nvSpPr>
        <p:spPr>
          <a:xfrm>
            <a:off x="543412" y="5390693"/>
            <a:ext cx="248530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chemeClr val="tx1"/>
                </a:solidFill>
                <a:latin typeface="+mj-lt"/>
                <a:ea typeface="Trebuchet MS"/>
                <a:cs typeface="Trebuchet MS"/>
                <a:sym typeface="Trebuchet MS"/>
              </a:rPr>
              <a:t>MUSKRAT</a:t>
            </a:r>
            <a:endParaRPr sz="3200" dirty="0">
              <a:solidFill>
                <a:schemeClr val="tx1"/>
              </a:solidFill>
              <a:latin typeface="+mj-lt"/>
              <a:ea typeface="Trebuchet MS"/>
              <a:cs typeface="Trebuchet MS"/>
              <a:sym typeface="Trebuchet MS"/>
            </a:endParaRPr>
          </a:p>
        </p:txBody>
      </p:sp>
      <p:sp>
        <p:nvSpPr>
          <p:cNvPr id="326" name="Google Shape;326;p36"/>
          <p:cNvSpPr/>
          <p:nvPr/>
        </p:nvSpPr>
        <p:spPr>
          <a:xfrm>
            <a:off x="477079" y="3969097"/>
            <a:ext cx="126669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FFFFFF"/>
                </a:solidFill>
                <a:latin typeface="Fira Sans"/>
                <a:ea typeface="Fira Sans"/>
                <a:cs typeface="Fira Sans"/>
                <a:sym typeface="Fira Sans"/>
              </a:rPr>
              <a:t>Photo: Derald Lobay</a:t>
            </a:r>
            <a:endParaRPr sz="1000">
              <a:solidFill>
                <a:schemeClr val="dk1"/>
              </a:solidFill>
              <a:latin typeface="Trebuchet MS"/>
              <a:ea typeface="Trebuchet MS"/>
              <a:cs typeface="Trebuchet MS"/>
              <a:sym typeface="Trebuchet MS"/>
            </a:endParaRPr>
          </a:p>
        </p:txBody>
      </p:sp>
      <p:pic>
        <p:nvPicPr>
          <p:cNvPr id="327" name="Google Shape;327;p36"/>
          <p:cNvPicPr preferRelativeResize="0"/>
          <p:nvPr/>
        </p:nvPicPr>
        <p:blipFill rotWithShape="1">
          <a:blip r:embed="rId6">
            <a:alphaModFix/>
          </a:blip>
          <a:srcRect/>
          <a:stretch/>
        </p:blipFill>
        <p:spPr>
          <a:xfrm>
            <a:off x="3657007" y="261527"/>
            <a:ext cx="5091027" cy="21435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p:nvPr/>
        </p:nvSpPr>
        <p:spPr>
          <a:xfrm>
            <a:off x="326201" y="146888"/>
            <a:ext cx="6880716" cy="7186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600"/>
              <a:buFont typeface="Trebuchet MS"/>
              <a:buNone/>
            </a:pPr>
            <a:r>
              <a:rPr lang="en-US" sz="4000" dirty="0">
                <a:solidFill>
                  <a:schemeClr val="tx1"/>
                </a:solidFill>
                <a:latin typeface="+mj-lt"/>
                <a:ea typeface="Trebuchet MS"/>
                <a:cs typeface="Trebuchet MS"/>
                <a:sym typeface="Trebuchet MS"/>
              </a:rPr>
              <a:t>BEAVERS &amp; MUSKRATS</a:t>
            </a:r>
            <a:endParaRPr sz="4000" dirty="0">
              <a:solidFill>
                <a:schemeClr val="tx1"/>
              </a:solidFill>
              <a:latin typeface="+mj-lt"/>
              <a:ea typeface="Trebuchet MS"/>
              <a:cs typeface="Trebuchet MS"/>
              <a:sym typeface="Trebuchet MS"/>
            </a:endParaRPr>
          </a:p>
        </p:txBody>
      </p:sp>
      <p:sp>
        <p:nvSpPr>
          <p:cNvPr id="334" name="Google Shape;334;p37"/>
          <p:cNvSpPr/>
          <p:nvPr/>
        </p:nvSpPr>
        <p:spPr>
          <a:xfrm>
            <a:off x="326201" y="1005464"/>
            <a:ext cx="8324927" cy="5684840"/>
          </a:xfrm>
          <a:prstGeom prst="rect">
            <a:avLst/>
          </a:prstGeom>
          <a:noFill/>
          <a:ln>
            <a:noFill/>
          </a:ln>
        </p:spPr>
        <p:txBody>
          <a:bodyPr spcFirstLastPara="1" wrap="square" lIns="91425" tIns="45700" rIns="91425" bIns="45700" anchor="t" anchorCtr="0">
            <a:noAutofit/>
          </a:bodyPr>
          <a:lstStyle/>
          <a:p>
            <a:pPr marL="342900" indent="-342900">
              <a:buClr>
                <a:schemeClr val="accent6">
                  <a:lumMod val="75000"/>
                </a:schemeClr>
              </a:buClr>
              <a:buSzPts val="2400"/>
              <a:buFont typeface="Noto Sans Symbols"/>
              <a:buChar char="⮚"/>
            </a:pPr>
            <a:r>
              <a:rPr lang="en-US" sz="1600" dirty="0">
                <a:solidFill>
                  <a:srgbClr val="226292"/>
                </a:solidFill>
                <a:latin typeface="+mn-lt"/>
                <a:ea typeface="Trebuchet MS"/>
                <a:cs typeface="Trebuchet MS"/>
                <a:sym typeface="Trebuchet MS"/>
              </a:rPr>
              <a:t>Beaver- </a:t>
            </a:r>
            <a:r>
              <a:rPr lang="en-CA" sz="1600" dirty="0">
                <a:latin typeface="+mn-lt"/>
              </a:rPr>
              <a:t>Beavers are famously </a:t>
            </a:r>
            <a:r>
              <a:rPr lang="en-CA" sz="1600" b="1" dirty="0">
                <a:latin typeface="+mn-lt"/>
              </a:rPr>
              <a:t>busy</a:t>
            </a:r>
            <a:r>
              <a:rPr lang="en-CA" sz="1600" dirty="0">
                <a:latin typeface="+mn-lt"/>
              </a:rPr>
              <a:t>, and are second only to humans in their ability to manipulate and </a:t>
            </a:r>
            <a:r>
              <a:rPr lang="en-CA" sz="1600" b="1" dirty="0">
                <a:latin typeface="+mn-lt"/>
              </a:rPr>
              <a:t>change their environment</a:t>
            </a:r>
            <a:r>
              <a:rPr lang="en-CA" sz="1600" dirty="0">
                <a:latin typeface="+mn-lt"/>
              </a:rPr>
              <a:t>. When sites are available, beavers burrow in the banks of rivers and lakes but when they are not, they make their own ponds by building a </a:t>
            </a:r>
            <a:r>
              <a:rPr lang="en-CA" sz="1600" b="1" dirty="0">
                <a:latin typeface="+mn-lt"/>
              </a:rPr>
              <a:t>dam</a:t>
            </a:r>
            <a:r>
              <a:rPr lang="en-CA" sz="1600" dirty="0">
                <a:latin typeface="+mn-lt"/>
              </a:rPr>
              <a:t>. They have super </a:t>
            </a:r>
            <a:r>
              <a:rPr lang="en-CA" sz="1600" b="1" dirty="0">
                <a:latin typeface="+mn-lt"/>
              </a:rPr>
              <a:t>strong front teeth </a:t>
            </a:r>
            <a:r>
              <a:rPr lang="en-CA" sz="1600" dirty="0">
                <a:latin typeface="+mn-lt"/>
              </a:rPr>
              <a:t>and </a:t>
            </a:r>
            <a:r>
              <a:rPr lang="en-CA" sz="1600" b="1" dirty="0">
                <a:latin typeface="+mn-lt"/>
              </a:rPr>
              <a:t>powerful jaws </a:t>
            </a:r>
            <a:r>
              <a:rPr lang="en-CA" sz="1600" dirty="0">
                <a:latin typeface="+mn-lt"/>
              </a:rPr>
              <a:t>to bring down trees to build their structures. Their </a:t>
            </a:r>
            <a:r>
              <a:rPr lang="en-CA" sz="1600" b="1" dirty="0">
                <a:latin typeface="+mn-lt"/>
              </a:rPr>
              <a:t>lodges</a:t>
            </a:r>
            <a:r>
              <a:rPr lang="en-CA" sz="1600" dirty="0">
                <a:latin typeface="+mn-lt"/>
              </a:rPr>
              <a:t> are dome shaped and are built of mud and branches, in the middle of ponds. They have </a:t>
            </a:r>
            <a:r>
              <a:rPr lang="en-CA" sz="1600" b="1" dirty="0">
                <a:latin typeface="+mn-lt"/>
              </a:rPr>
              <a:t>secret underwater entrances</a:t>
            </a:r>
            <a:r>
              <a:rPr lang="en-CA" sz="1600" dirty="0">
                <a:latin typeface="+mn-lt"/>
              </a:rPr>
              <a:t>. Beavers are among the </a:t>
            </a:r>
            <a:r>
              <a:rPr lang="en-CA" sz="1600" b="1" dirty="0">
                <a:latin typeface="+mn-lt"/>
              </a:rPr>
              <a:t>largest rodents </a:t>
            </a:r>
            <a:r>
              <a:rPr lang="en-CA" sz="1600" dirty="0">
                <a:latin typeface="+mn-lt"/>
              </a:rPr>
              <a:t>and are herbivores, feeding on leaves, twigs, roots and aquatic plants. They are awkward on land but graceful in the water. They are well suited to life in water with </a:t>
            </a:r>
            <a:r>
              <a:rPr lang="en-CA" sz="1600" b="1" dirty="0">
                <a:latin typeface="+mn-lt"/>
              </a:rPr>
              <a:t>webbed feet</a:t>
            </a:r>
            <a:r>
              <a:rPr lang="en-CA" sz="1600" dirty="0">
                <a:latin typeface="+mn-lt"/>
              </a:rPr>
              <a:t>, paddle-shaped </a:t>
            </a:r>
            <a:r>
              <a:rPr lang="en-CA" sz="1600" b="1" dirty="0">
                <a:latin typeface="+mn-lt"/>
              </a:rPr>
              <a:t>tails </a:t>
            </a:r>
            <a:r>
              <a:rPr lang="en-CA" sz="1600" dirty="0">
                <a:latin typeface="+mn-lt"/>
              </a:rPr>
              <a:t>that act as </a:t>
            </a:r>
            <a:r>
              <a:rPr lang="en-CA" sz="1600" b="1" dirty="0">
                <a:latin typeface="+mn-lt"/>
              </a:rPr>
              <a:t>rudders</a:t>
            </a:r>
            <a:r>
              <a:rPr lang="en-CA" sz="1600" dirty="0">
                <a:latin typeface="+mn-lt"/>
              </a:rPr>
              <a:t>, </a:t>
            </a:r>
            <a:r>
              <a:rPr lang="en-CA" sz="1600" b="1" dirty="0">
                <a:latin typeface="+mn-lt"/>
              </a:rPr>
              <a:t>transparent eyelids</a:t>
            </a:r>
            <a:r>
              <a:rPr lang="en-CA" sz="1600" dirty="0">
                <a:latin typeface="+mn-lt"/>
              </a:rPr>
              <a:t>, that act like goggles, and their fur is </a:t>
            </a:r>
            <a:r>
              <a:rPr lang="en-CA" sz="1600" b="1" dirty="0">
                <a:latin typeface="+mn-lt"/>
              </a:rPr>
              <a:t>waterproof</a:t>
            </a:r>
            <a:r>
              <a:rPr lang="en-CA" sz="1600" dirty="0">
                <a:latin typeface="+mn-lt"/>
              </a:rPr>
              <a:t>. </a:t>
            </a:r>
            <a:r>
              <a:rPr lang="en-US" b="0" i="0" u="none" strike="noStrike" cap="none" dirty="0">
                <a:solidFill>
                  <a:srgbClr val="226292"/>
                </a:solidFill>
                <a:latin typeface="+mn-lt"/>
                <a:ea typeface="Trebuchet MS"/>
                <a:cs typeface="Trebuchet MS"/>
                <a:sym typeface="Trebuchet MS"/>
              </a:rPr>
              <a:t>Scientific/</a:t>
            </a:r>
            <a:r>
              <a:rPr lang="en-US" dirty="0">
                <a:solidFill>
                  <a:srgbClr val="226292"/>
                </a:solidFill>
                <a:latin typeface="+mn-lt"/>
                <a:ea typeface="Trebuchet MS"/>
                <a:cs typeface="Trebuchet MS"/>
                <a:sym typeface="Trebuchet MS"/>
              </a:rPr>
              <a:t>Latin- </a:t>
            </a:r>
            <a:r>
              <a:rPr lang="en-US" i="1" dirty="0">
                <a:solidFill>
                  <a:srgbClr val="226292"/>
                </a:solidFill>
                <a:latin typeface="+mn-lt"/>
                <a:ea typeface="Trebuchet MS"/>
                <a:cs typeface="Trebuchet MS"/>
                <a:sym typeface="Trebuchet MS"/>
              </a:rPr>
              <a:t>Castor canadensis</a:t>
            </a:r>
            <a:r>
              <a:rPr lang="en-US" dirty="0">
                <a:solidFill>
                  <a:srgbClr val="226292"/>
                </a:solidFill>
                <a:latin typeface="+mn-lt"/>
                <a:ea typeface="Trebuchet MS"/>
                <a:cs typeface="Trebuchet MS"/>
                <a:sym typeface="Trebuchet MS"/>
              </a:rPr>
              <a:t>, French- un castor, Cree- </a:t>
            </a:r>
            <a:r>
              <a:rPr lang="en-US" dirty="0" err="1">
                <a:solidFill>
                  <a:srgbClr val="226292"/>
                </a:solidFill>
                <a:latin typeface="+mn-lt"/>
                <a:ea typeface="Trebuchet MS"/>
                <a:cs typeface="Trebuchet MS"/>
                <a:sym typeface="Trebuchet MS"/>
              </a:rPr>
              <a:t>amisk</a:t>
            </a:r>
            <a:r>
              <a:rPr lang="en-US" dirty="0">
                <a:solidFill>
                  <a:srgbClr val="226292"/>
                </a:solidFill>
                <a:latin typeface="+mn-lt"/>
                <a:ea typeface="Trebuchet MS"/>
                <a:cs typeface="Trebuchet MS"/>
                <a:sym typeface="Trebuchet MS"/>
              </a:rPr>
              <a:t>, Michif- </a:t>
            </a:r>
            <a:r>
              <a:rPr lang="en-US" dirty="0" err="1">
                <a:solidFill>
                  <a:srgbClr val="226292"/>
                </a:solidFill>
                <a:latin typeface="+mn-lt"/>
                <a:ea typeface="Trebuchet MS"/>
                <a:cs typeface="Trebuchet MS"/>
                <a:sym typeface="Trebuchet MS"/>
              </a:rPr>
              <a:t>aen</a:t>
            </a:r>
            <a:r>
              <a:rPr lang="en-US" dirty="0">
                <a:solidFill>
                  <a:srgbClr val="226292"/>
                </a:solidFill>
                <a:latin typeface="+mn-lt"/>
                <a:ea typeface="Trebuchet MS"/>
                <a:cs typeface="Trebuchet MS"/>
                <a:sym typeface="Trebuchet MS"/>
              </a:rPr>
              <a:t> </a:t>
            </a:r>
            <a:r>
              <a:rPr lang="en-US" dirty="0" err="1" smtClean="0">
                <a:solidFill>
                  <a:srgbClr val="226292"/>
                </a:solidFill>
                <a:latin typeface="+mn-lt"/>
                <a:ea typeface="Trebuchet MS"/>
                <a:cs typeface="Trebuchet MS"/>
                <a:sym typeface="Trebuchet MS"/>
              </a:rPr>
              <a:t>kaastor</a:t>
            </a:r>
            <a:endParaRPr lang="en-US" dirty="0" smtClean="0">
              <a:solidFill>
                <a:srgbClr val="226292"/>
              </a:solidFill>
              <a:latin typeface="+mn-lt"/>
              <a:ea typeface="Trebuchet MS"/>
              <a:cs typeface="Trebuchet MS"/>
              <a:sym typeface="Trebuchet MS"/>
            </a:endParaRPr>
          </a:p>
          <a:p>
            <a:pPr>
              <a:buClr>
                <a:schemeClr val="accent6">
                  <a:lumMod val="75000"/>
                </a:schemeClr>
              </a:buClr>
              <a:buSzPts val="2400"/>
            </a:pPr>
            <a:endParaRPr b="0" i="0" u="none" strike="noStrike" cap="none" dirty="0">
              <a:solidFill>
                <a:srgbClr val="226292"/>
              </a:solidFill>
              <a:latin typeface="+mn-lt"/>
              <a:ea typeface="Trebuchet MS"/>
              <a:cs typeface="Trebuchet MS"/>
              <a:sym typeface="Trebuchet MS"/>
            </a:endParaRPr>
          </a:p>
          <a:p>
            <a:pPr marL="342900" lvl="0" indent="-342900">
              <a:buClr>
                <a:schemeClr val="accent6">
                  <a:lumMod val="75000"/>
                </a:schemeClr>
              </a:buClr>
              <a:buSzPts val="2400"/>
              <a:buFont typeface="Noto Sans Symbols"/>
              <a:buChar char="⮚"/>
            </a:pPr>
            <a:r>
              <a:rPr lang="en-US" sz="1600" dirty="0">
                <a:solidFill>
                  <a:srgbClr val="226292"/>
                </a:solidFill>
                <a:latin typeface="+mn-lt"/>
                <a:ea typeface="Trebuchet MS"/>
                <a:cs typeface="Trebuchet MS"/>
                <a:sym typeface="Trebuchet MS"/>
              </a:rPr>
              <a:t>Muskrat- </a:t>
            </a:r>
            <a:r>
              <a:rPr lang="en-US" sz="1600" dirty="0">
                <a:solidFill>
                  <a:schemeClr val="tx1"/>
                </a:solidFill>
                <a:latin typeface="+mn-lt"/>
                <a:ea typeface="Trebuchet MS"/>
                <a:cs typeface="Trebuchet MS"/>
                <a:sym typeface="Trebuchet MS"/>
              </a:rPr>
              <a:t>Are </a:t>
            </a:r>
            <a:r>
              <a:rPr lang="en-US" sz="1600" b="1" dirty="0">
                <a:solidFill>
                  <a:schemeClr val="tx1"/>
                </a:solidFill>
                <a:latin typeface="+mn-lt"/>
                <a:ea typeface="Trebuchet MS"/>
                <a:cs typeface="Trebuchet MS"/>
                <a:sym typeface="Trebuchet MS"/>
              </a:rPr>
              <a:t>excellent swimmers</a:t>
            </a:r>
            <a:r>
              <a:rPr lang="en-US" sz="1600" dirty="0">
                <a:solidFill>
                  <a:schemeClr val="tx1"/>
                </a:solidFill>
                <a:latin typeface="+mn-lt"/>
                <a:ea typeface="Trebuchet MS"/>
                <a:cs typeface="Trebuchet MS"/>
                <a:sym typeface="Trebuchet MS"/>
              </a:rPr>
              <a:t>, moving as fast as 3 miles per hour. They can even </a:t>
            </a:r>
            <a:r>
              <a:rPr lang="en-US" sz="1600" b="1" dirty="0">
                <a:solidFill>
                  <a:schemeClr val="tx1"/>
                </a:solidFill>
                <a:latin typeface="+mn-lt"/>
                <a:ea typeface="Trebuchet MS"/>
                <a:cs typeface="Trebuchet MS"/>
                <a:sym typeface="Trebuchet MS"/>
              </a:rPr>
              <a:t>swim backwards </a:t>
            </a:r>
            <a:r>
              <a:rPr lang="en-US" sz="1600" dirty="0">
                <a:solidFill>
                  <a:schemeClr val="tx1"/>
                </a:solidFill>
                <a:latin typeface="+mn-lt"/>
                <a:ea typeface="Trebuchet MS"/>
                <a:cs typeface="Trebuchet MS"/>
                <a:sym typeface="Trebuchet MS"/>
              </a:rPr>
              <a:t>and can stay underwater for up to 20 minutes. They can find food during the winter under a </a:t>
            </a:r>
            <a:r>
              <a:rPr lang="en-US" sz="1600" dirty="0" err="1">
                <a:solidFill>
                  <a:schemeClr val="tx1"/>
                </a:solidFill>
                <a:latin typeface="+mn-lt"/>
                <a:ea typeface="Trebuchet MS"/>
                <a:cs typeface="Trebuchet MS"/>
                <a:sym typeface="Trebuchet MS"/>
              </a:rPr>
              <a:t>metre</a:t>
            </a:r>
            <a:r>
              <a:rPr lang="en-US" sz="1600" dirty="0">
                <a:solidFill>
                  <a:schemeClr val="tx1"/>
                </a:solidFill>
                <a:latin typeface="+mn-lt"/>
                <a:ea typeface="Trebuchet MS"/>
                <a:cs typeface="Trebuchet MS"/>
                <a:sym typeface="Trebuchet MS"/>
              </a:rPr>
              <a:t> of ice and snow, in freezing cold water and almost total darkness. Muskrats have </a:t>
            </a:r>
            <a:r>
              <a:rPr lang="en-US" sz="1600" b="1" dirty="0">
                <a:solidFill>
                  <a:schemeClr val="tx1"/>
                </a:solidFill>
                <a:latin typeface="+mn-lt"/>
                <a:ea typeface="Trebuchet MS"/>
                <a:cs typeface="Trebuchet MS"/>
                <a:sym typeface="Trebuchet MS"/>
              </a:rPr>
              <a:t>specially evolved teeth </a:t>
            </a:r>
            <a:r>
              <a:rPr lang="en-US" sz="1600" dirty="0">
                <a:solidFill>
                  <a:schemeClr val="tx1"/>
                </a:solidFill>
                <a:latin typeface="+mn-lt"/>
                <a:ea typeface="Trebuchet MS"/>
                <a:cs typeface="Trebuchet MS"/>
                <a:sym typeface="Trebuchet MS"/>
              </a:rPr>
              <a:t>that protrude beyond its cheeks and lips, that can close behind them, allowing them to </a:t>
            </a:r>
            <a:r>
              <a:rPr lang="en-US" sz="1600" b="1" dirty="0">
                <a:solidFill>
                  <a:schemeClr val="tx1"/>
                </a:solidFill>
                <a:latin typeface="+mn-lt"/>
                <a:ea typeface="Trebuchet MS"/>
                <a:cs typeface="Trebuchet MS"/>
                <a:sym typeface="Trebuchet MS"/>
              </a:rPr>
              <a:t>chew on plants under water ‘with its mouth closed’.</a:t>
            </a:r>
            <a:r>
              <a:rPr lang="en-US" sz="1600" dirty="0">
                <a:solidFill>
                  <a:schemeClr val="tx1"/>
                </a:solidFill>
                <a:latin typeface="+mn-lt"/>
                <a:ea typeface="Trebuchet MS"/>
                <a:cs typeface="Trebuchet MS"/>
                <a:sym typeface="Trebuchet MS"/>
              </a:rPr>
              <a:t> The Muskrat’s name is derived by its special </a:t>
            </a:r>
            <a:r>
              <a:rPr lang="en-US" sz="1600" b="1" dirty="0">
                <a:solidFill>
                  <a:schemeClr val="tx1"/>
                </a:solidFill>
                <a:latin typeface="+mn-lt"/>
                <a:ea typeface="Trebuchet MS"/>
                <a:cs typeface="Trebuchet MS"/>
                <a:sym typeface="Trebuchet MS"/>
              </a:rPr>
              <a:t>musk glands</a:t>
            </a:r>
            <a:r>
              <a:rPr lang="en-US" sz="1600" dirty="0">
                <a:solidFill>
                  <a:schemeClr val="tx1"/>
                </a:solidFill>
                <a:latin typeface="+mn-lt"/>
                <a:ea typeface="Trebuchet MS"/>
                <a:cs typeface="Trebuchet MS"/>
                <a:sym typeface="Trebuchet MS"/>
              </a:rPr>
              <a:t>, near its anus. The glands enlarge during the breeding season and produce a yellowish, musk substance that it uses to mark different points of interest. Muskrats make burrows in banks or </a:t>
            </a:r>
            <a:r>
              <a:rPr lang="en-US" sz="1600" b="1" dirty="0">
                <a:solidFill>
                  <a:schemeClr val="tx1"/>
                </a:solidFill>
                <a:latin typeface="+mn-lt"/>
                <a:ea typeface="Trebuchet MS"/>
                <a:cs typeface="Trebuchet MS"/>
                <a:sym typeface="Trebuchet MS"/>
              </a:rPr>
              <a:t>lodges under dead-looking heaps of plant material</a:t>
            </a:r>
            <a:r>
              <a:rPr lang="en-US" sz="1600" dirty="0">
                <a:solidFill>
                  <a:schemeClr val="tx1"/>
                </a:solidFill>
                <a:latin typeface="+mn-lt"/>
                <a:ea typeface="Trebuchet MS"/>
                <a:cs typeface="Trebuchet MS"/>
                <a:sym typeface="Trebuchet MS"/>
              </a:rPr>
              <a:t>. </a:t>
            </a:r>
            <a:r>
              <a:rPr lang="en-US" b="0" i="0" u="none" strike="noStrike" cap="none" dirty="0">
                <a:solidFill>
                  <a:srgbClr val="226292"/>
                </a:solidFill>
                <a:latin typeface="+mn-lt"/>
                <a:ea typeface="Trebuchet MS"/>
                <a:cs typeface="Trebuchet MS"/>
                <a:sym typeface="Trebuchet MS"/>
              </a:rPr>
              <a:t>Scientific/</a:t>
            </a:r>
            <a:r>
              <a:rPr lang="en-US" dirty="0">
                <a:solidFill>
                  <a:srgbClr val="226292"/>
                </a:solidFill>
                <a:latin typeface="+mn-lt"/>
                <a:ea typeface="Trebuchet MS"/>
                <a:cs typeface="Trebuchet MS"/>
                <a:sym typeface="Trebuchet MS"/>
              </a:rPr>
              <a:t>Latin- Ondatra </a:t>
            </a:r>
            <a:r>
              <a:rPr lang="en-US" dirty="0" err="1">
                <a:solidFill>
                  <a:srgbClr val="226292"/>
                </a:solidFill>
                <a:latin typeface="+mn-lt"/>
                <a:ea typeface="Trebuchet MS"/>
                <a:cs typeface="Trebuchet MS"/>
                <a:sym typeface="Trebuchet MS"/>
              </a:rPr>
              <a:t>zibethicus</a:t>
            </a:r>
            <a:r>
              <a:rPr lang="en-US" dirty="0">
                <a:solidFill>
                  <a:srgbClr val="226292"/>
                </a:solidFill>
                <a:latin typeface="+mn-lt"/>
                <a:ea typeface="Trebuchet MS"/>
                <a:cs typeface="Trebuchet MS"/>
                <a:sym typeface="Trebuchet MS"/>
              </a:rPr>
              <a:t>, French- un rat </a:t>
            </a:r>
            <a:r>
              <a:rPr lang="en-US" dirty="0" err="1">
                <a:solidFill>
                  <a:srgbClr val="226292"/>
                </a:solidFill>
                <a:latin typeface="+mn-lt"/>
                <a:ea typeface="Trebuchet MS"/>
                <a:cs typeface="Trebuchet MS"/>
                <a:sym typeface="Trebuchet MS"/>
              </a:rPr>
              <a:t>musqué</a:t>
            </a:r>
            <a:r>
              <a:rPr lang="en-US" dirty="0">
                <a:solidFill>
                  <a:srgbClr val="226292"/>
                </a:solidFill>
                <a:latin typeface="+mn-lt"/>
                <a:ea typeface="Trebuchet MS"/>
                <a:cs typeface="Trebuchet MS"/>
                <a:sym typeface="Trebuchet MS"/>
              </a:rPr>
              <a:t>, Cree- </a:t>
            </a:r>
            <a:r>
              <a:rPr lang="en-US" dirty="0" err="1">
                <a:solidFill>
                  <a:srgbClr val="226292"/>
                </a:solidFill>
                <a:latin typeface="+mn-lt"/>
                <a:ea typeface="Trebuchet MS"/>
                <a:cs typeface="Trebuchet MS"/>
                <a:sym typeface="Trebuchet MS"/>
              </a:rPr>
              <a:t>wacask</a:t>
            </a:r>
            <a:r>
              <a:rPr lang="en-US" dirty="0">
                <a:solidFill>
                  <a:srgbClr val="226292"/>
                </a:solidFill>
                <a:latin typeface="+mn-lt"/>
                <a:ea typeface="Trebuchet MS"/>
                <a:cs typeface="Trebuchet MS"/>
                <a:sym typeface="Trebuchet MS"/>
              </a:rPr>
              <a:t>, Michif- </a:t>
            </a:r>
            <a:r>
              <a:rPr lang="en-US" dirty="0" err="1">
                <a:solidFill>
                  <a:srgbClr val="226292"/>
                </a:solidFill>
                <a:latin typeface="+mn-lt"/>
                <a:ea typeface="Trebuchet MS"/>
                <a:cs typeface="Trebuchet MS"/>
                <a:sym typeface="Trebuchet MS"/>
              </a:rPr>
              <a:t>aen</a:t>
            </a:r>
            <a:r>
              <a:rPr lang="en-US" dirty="0">
                <a:solidFill>
                  <a:srgbClr val="226292"/>
                </a:solidFill>
                <a:latin typeface="+mn-lt"/>
                <a:ea typeface="Trebuchet MS"/>
                <a:cs typeface="Trebuchet MS"/>
                <a:sym typeface="Trebuchet MS"/>
              </a:rPr>
              <a:t> </a:t>
            </a:r>
            <a:r>
              <a:rPr lang="en-US" dirty="0" err="1">
                <a:solidFill>
                  <a:srgbClr val="226292"/>
                </a:solidFill>
                <a:latin typeface="+mn-lt"/>
                <a:ea typeface="Trebuchet MS"/>
                <a:cs typeface="Trebuchet MS"/>
                <a:sym typeface="Trebuchet MS"/>
              </a:rPr>
              <a:t>raa</a:t>
            </a:r>
            <a:r>
              <a:rPr lang="en-US" dirty="0">
                <a:solidFill>
                  <a:srgbClr val="226292"/>
                </a:solidFill>
                <a:latin typeface="+mn-lt"/>
                <a:ea typeface="Trebuchet MS"/>
                <a:cs typeface="Trebuchet MS"/>
                <a:sym typeface="Trebuchet MS"/>
              </a:rPr>
              <a:t> doo</a:t>
            </a:r>
            <a:endParaRPr dirty="0">
              <a:latin typeface="+mn-lt"/>
            </a:endParaRPr>
          </a:p>
          <a:p>
            <a:pPr marL="457200" marR="0" lvl="1" indent="0" algn="l" rtl="0">
              <a:spcBef>
                <a:spcPts val="0"/>
              </a:spcBef>
              <a:spcAft>
                <a:spcPts val="0"/>
              </a:spcAft>
              <a:buNone/>
            </a:pPr>
            <a:endParaRPr sz="24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8"/>
          <p:cNvPicPr preferRelativeResize="0"/>
          <p:nvPr/>
        </p:nvPicPr>
        <p:blipFill rotWithShape="1">
          <a:blip r:embed="rId3">
            <a:alphaModFix/>
          </a:blip>
          <a:srcRect/>
          <a:stretch/>
        </p:blipFill>
        <p:spPr>
          <a:xfrm>
            <a:off x="3698339" y="2991655"/>
            <a:ext cx="3200762" cy="2133841"/>
          </a:xfrm>
          <a:prstGeom prst="rect">
            <a:avLst/>
          </a:prstGeom>
          <a:noFill/>
          <a:ln>
            <a:noFill/>
          </a:ln>
        </p:spPr>
      </p:pic>
      <p:pic>
        <p:nvPicPr>
          <p:cNvPr id="340" name="Google Shape;340;p38"/>
          <p:cNvPicPr preferRelativeResize="0"/>
          <p:nvPr/>
        </p:nvPicPr>
        <p:blipFill rotWithShape="1">
          <a:blip r:embed="rId4">
            <a:alphaModFix/>
          </a:blip>
          <a:srcRect/>
          <a:stretch/>
        </p:blipFill>
        <p:spPr>
          <a:xfrm>
            <a:off x="3698338" y="159114"/>
            <a:ext cx="2720881" cy="2051997"/>
          </a:xfrm>
          <a:prstGeom prst="rect">
            <a:avLst/>
          </a:prstGeom>
          <a:noFill/>
          <a:ln>
            <a:noFill/>
          </a:ln>
        </p:spPr>
      </p:pic>
      <p:pic>
        <p:nvPicPr>
          <p:cNvPr id="341" name="Google Shape;341;p38"/>
          <p:cNvPicPr preferRelativeResize="0"/>
          <p:nvPr/>
        </p:nvPicPr>
        <p:blipFill rotWithShape="1">
          <a:blip r:embed="rId5">
            <a:alphaModFix/>
          </a:blip>
          <a:srcRect/>
          <a:stretch/>
        </p:blipFill>
        <p:spPr>
          <a:xfrm>
            <a:off x="170552" y="159114"/>
            <a:ext cx="2789216" cy="2033803"/>
          </a:xfrm>
          <a:prstGeom prst="rect">
            <a:avLst/>
          </a:prstGeom>
          <a:noFill/>
          <a:ln>
            <a:noFill/>
          </a:ln>
        </p:spPr>
      </p:pic>
      <p:sp>
        <p:nvSpPr>
          <p:cNvPr id="342" name="Google Shape;342;p38"/>
          <p:cNvSpPr txBox="1"/>
          <p:nvPr/>
        </p:nvSpPr>
        <p:spPr>
          <a:xfrm>
            <a:off x="5095198" y="5888428"/>
            <a:ext cx="4151876" cy="7877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600"/>
              <a:buFont typeface="Trebuchet MS"/>
              <a:buNone/>
            </a:pPr>
            <a:r>
              <a:rPr lang="en-US" sz="4400" dirty="0">
                <a:solidFill>
                  <a:schemeClr val="tx1"/>
                </a:solidFill>
                <a:latin typeface="+mj-lt"/>
                <a:ea typeface="Trebuchet MS"/>
                <a:cs typeface="Trebuchet MS"/>
                <a:sym typeface="Trebuchet MS"/>
              </a:rPr>
              <a:t>AMPHIBIANS</a:t>
            </a:r>
            <a:endParaRPr sz="4400" dirty="0">
              <a:solidFill>
                <a:schemeClr val="tx1"/>
              </a:solidFill>
              <a:latin typeface="+mj-lt"/>
              <a:ea typeface="Trebuchet MS"/>
              <a:cs typeface="Trebuchet MS"/>
              <a:sym typeface="Trebuchet MS"/>
            </a:endParaRPr>
          </a:p>
        </p:txBody>
      </p:sp>
      <p:sp>
        <p:nvSpPr>
          <p:cNvPr id="343" name="Google Shape;343;p38"/>
          <p:cNvSpPr/>
          <p:nvPr/>
        </p:nvSpPr>
        <p:spPr>
          <a:xfrm>
            <a:off x="391749" y="2169834"/>
            <a:ext cx="24721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smtClean="0">
                <a:solidFill>
                  <a:schemeClr val="tx1"/>
                </a:solidFill>
                <a:latin typeface="+mj-lt"/>
                <a:ea typeface="Trebuchet MS"/>
                <a:cs typeface="Trebuchet MS"/>
                <a:sym typeface="Trebuchet MS"/>
              </a:rPr>
              <a:t>WOOD FROG</a:t>
            </a:r>
            <a:endParaRPr sz="2400" dirty="0">
              <a:solidFill>
                <a:schemeClr val="tx1"/>
              </a:solidFill>
              <a:latin typeface="+mj-lt"/>
              <a:ea typeface="Trebuchet MS"/>
              <a:cs typeface="Trebuchet MS"/>
              <a:sym typeface="Trebuchet MS"/>
            </a:endParaRPr>
          </a:p>
        </p:txBody>
      </p:sp>
      <p:sp>
        <p:nvSpPr>
          <p:cNvPr id="344" name="Google Shape;344;p38"/>
          <p:cNvSpPr/>
          <p:nvPr/>
        </p:nvSpPr>
        <p:spPr>
          <a:xfrm>
            <a:off x="3698338" y="5155637"/>
            <a:ext cx="433721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solidFill>
                <a:latin typeface="+mj-lt"/>
                <a:ea typeface="Trebuchet MS"/>
                <a:cs typeface="Trebuchet MS"/>
                <a:sym typeface="Trebuchet MS"/>
              </a:rPr>
              <a:t>BOREAL CHORUS FROG</a:t>
            </a:r>
            <a:endParaRPr sz="2000" dirty="0">
              <a:solidFill>
                <a:schemeClr val="tx1"/>
              </a:solidFill>
              <a:latin typeface="+mj-lt"/>
              <a:ea typeface="Trebuchet MS"/>
              <a:cs typeface="Trebuchet MS"/>
              <a:sym typeface="Trebuchet MS"/>
            </a:endParaRPr>
          </a:p>
        </p:txBody>
      </p:sp>
      <p:sp>
        <p:nvSpPr>
          <p:cNvPr id="345" name="Google Shape;345;p38"/>
          <p:cNvSpPr/>
          <p:nvPr/>
        </p:nvSpPr>
        <p:spPr>
          <a:xfrm>
            <a:off x="3675472" y="2180322"/>
            <a:ext cx="2839453"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tx1"/>
                </a:solidFill>
                <a:latin typeface="+mj-lt"/>
                <a:ea typeface="Trebuchet MS"/>
                <a:cs typeface="Trebuchet MS"/>
                <a:sym typeface="Trebuchet MS"/>
              </a:rPr>
              <a:t>NORTHERN LEOPARD FROG</a:t>
            </a:r>
            <a:endParaRPr sz="2000" dirty="0">
              <a:solidFill>
                <a:schemeClr val="tx1"/>
              </a:solidFill>
              <a:latin typeface="+mj-lt"/>
              <a:ea typeface="Trebuchet MS"/>
              <a:cs typeface="Trebuchet MS"/>
              <a:sym typeface="Trebuchet MS"/>
            </a:endParaRPr>
          </a:p>
        </p:txBody>
      </p:sp>
      <p:pic>
        <p:nvPicPr>
          <p:cNvPr id="346" name="Google Shape;346;p38"/>
          <p:cNvPicPr preferRelativeResize="0"/>
          <p:nvPr/>
        </p:nvPicPr>
        <p:blipFill rotWithShape="1">
          <a:blip r:embed="rId6">
            <a:alphaModFix/>
          </a:blip>
          <a:srcRect/>
          <a:stretch/>
        </p:blipFill>
        <p:spPr>
          <a:xfrm>
            <a:off x="117767" y="2680066"/>
            <a:ext cx="3020116" cy="2416093"/>
          </a:xfrm>
          <a:prstGeom prst="rect">
            <a:avLst/>
          </a:prstGeom>
          <a:noFill/>
          <a:ln>
            <a:noFill/>
          </a:ln>
        </p:spPr>
      </p:pic>
      <p:sp>
        <p:nvSpPr>
          <p:cNvPr id="347" name="Google Shape;347;p38"/>
          <p:cNvSpPr/>
          <p:nvPr/>
        </p:nvSpPr>
        <p:spPr>
          <a:xfrm>
            <a:off x="-258400" y="5125496"/>
            <a:ext cx="377245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tx1"/>
                </a:solidFill>
                <a:latin typeface="+mj-lt"/>
                <a:ea typeface="Trebuchet MS"/>
                <a:cs typeface="Trebuchet MS"/>
                <a:sym typeface="Trebuchet MS"/>
              </a:rPr>
              <a:t>WESTERN TIGER SALAMANDER</a:t>
            </a:r>
            <a:endParaRPr sz="2000" dirty="0">
              <a:solidFill>
                <a:schemeClr val="tx1"/>
              </a:solidFill>
              <a:latin typeface="+mj-lt"/>
              <a:ea typeface="Trebuchet MS"/>
              <a:cs typeface="Trebuchet MS"/>
              <a:sym typeface="Trebuchet MS"/>
            </a:endParaRPr>
          </a:p>
        </p:txBody>
      </p:sp>
      <p:sp>
        <p:nvSpPr>
          <p:cNvPr id="348" name="Google Shape;348;p38"/>
          <p:cNvSpPr/>
          <p:nvPr/>
        </p:nvSpPr>
        <p:spPr>
          <a:xfrm>
            <a:off x="108035" y="4783867"/>
            <a:ext cx="213360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lt1"/>
                </a:solidFill>
                <a:latin typeface="Trebuchet MS"/>
                <a:ea typeface="Trebuchet MS"/>
                <a:cs typeface="Trebuchet MS"/>
                <a:sym typeface="Trebuchet MS"/>
              </a:rPr>
              <a:t>Amphibian Growth Project, 2012.</a:t>
            </a:r>
            <a:endParaRPr sz="1000" dirty="0">
              <a:solidFill>
                <a:schemeClr val="lt1"/>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9"/>
          <p:cNvSpPr txBox="1"/>
          <p:nvPr/>
        </p:nvSpPr>
        <p:spPr>
          <a:xfrm>
            <a:off x="432632" y="89949"/>
            <a:ext cx="3450049" cy="830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600"/>
              <a:buFont typeface="Trebuchet MS"/>
              <a:buNone/>
            </a:pPr>
            <a:r>
              <a:rPr lang="en-US" sz="4000" dirty="0">
                <a:solidFill>
                  <a:schemeClr val="tx1"/>
                </a:solidFill>
                <a:latin typeface="+mj-lt"/>
                <a:ea typeface="Trebuchet MS"/>
                <a:cs typeface="Trebuchet MS"/>
                <a:sym typeface="Trebuchet MS"/>
              </a:rPr>
              <a:t>AMPHIBIANS</a:t>
            </a:r>
            <a:endParaRPr sz="4000" dirty="0">
              <a:solidFill>
                <a:schemeClr val="tx1"/>
              </a:solidFill>
              <a:latin typeface="+mj-lt"/>
              <a:ea typeface="Trebuchet MS"/>
              <a:cs typeface="Trebuchet MS"/>
              <a:sym typeface="Trebuchet MS"/>
            </a:endParaRPr>
          </a:p>
        </p:txBody>
      </p:sp>
      <p:sp>
        <p:nvSpPr>
          <p:cNvPr id="355" name="Google Shape;355;p39"/>
          <p:cNvSpPr/>
          <p:nvPr/>
        </p:nvSpPr>
        <p:spPr>
          <a:xfrm>
            <a:off x="349955" y="824436"/>
            <a:ext cx="8240889" cy="5586365"/>
          </a:xfrm>
          <a:prstGeom prst="rect">
            <a:avLst/>
          </a:prstGeom>
          <a:noFill/>
          <a:ln>
            <a:noFill/>
          </a:ln>
        </p:spPr>
        <p:txBody>
          <a:bodyPr spcFirstLastPara="1" wrap="square" lIns="91425" tIns="45700" rIns="91425" bIns="45700" anchor="t" anchorCtr="0">
            <a:noAutofit/>
          </a:bodyPr>
          <a:lstStyle/>
          <a:p>
            <a:pPr marL="342900" lvl="0" indent="-342900">
              <a:buClr>
                <a:schemeClr val="accent6">
                  <a:lumMod val="75000"/>
                </a:schemeClr>
              </a:buClr>
              <a:buSzPts val="2400"/>
              <a:buFont typeface="Noto Sans Symbols"/>
              <a:buChar char="⮚"/>
            </a:pPr>
            <a:r>
              <a:rPr lang="en-US" sz="2000" dirty="0">
                <a:solidFill>
                  <a:srgbClr val="226292"/>
                </a:solidFill>
                <a:latin typeface="Arial" panose="020B0604020202020204" pitchFamily="34" charset="0"/>
                <a:ea typeface="Trebuchet MS"/>
                <a:cs typeface="Arial" panose="020B0604020202020204" pitchFamily="34" charset="0"/>
                <a:sym typeface="Trebuchet MS"/>
              </a:rPr>
              <a:t>Western Tiger Salamander- </a:t>
            </a:r>
            <a:r>
              <a:rPr lang="en-US" sz="1800" dirty="0">
                <a:solidFill>
                  <a:schemeClr val="tx1"/>
                </a:solidFill>
                <a:latin typeface="Arial" panose="020B0604020202020204" pitchFamily="34" charset="0"/>
                <a:ea typeface="Trebuchet MS"/>
                <a:cs typeface="Arial" panose="020B0604020202020204" pitchFamily="34" charset="0"/>
                <a:sym typeface="Trebuchet MS"/>
              </a:rPr>
              <a:t>They prefer open landscapes and can be found far from water. They don’t need to drink water, they get hydrated by sitting in puddles. Salamanders need fishless ponds to lay their eggs, otherwise fish gobble them up.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Ambystoma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mavortium</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une</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salamandre</a:t>
            </a:r>
            <a:r>
              <a:rPr lang="en-US" sz="1600" dirty="0">
                <a:solidFill>
                  <a:srgbClr val="226292"/>
                </a:solidFill>
                <a:latin typeface="Arial" panose="020B0604020202020204" pitchFamily="34" charset="0"/>
                <a:ea typeface="Trebuchet MS"/>
                <a:cs typeface="Arial" panose="020B0604020202020204" pitchFamily="34" charset="0"/>
                <a:sym typeface="Trebuchet MS"/>
              </a:rPr>
              <a:t>, Michif-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aen</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lizaar</a:t>
            </a:r>
            <a:endParaRPr lang="en-US" sz="16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342900" algn="l" rtl="0">
              <a:spcBef>
                <a:spcPts val="0"/>
              </a:spcBef>
              <a:spcAft>
                <a:spcPts val="0"/>
              </a:spcAft>
              <a:buClr>
                <a:srgbClr val="226292"/>
              </a:buClr>
              <a:buSzPts val="2400"/>
              <a:buFont typeface="Noto Sans Symbols"/>
              <a:buChar char="⮚"/>
            </a:pPr>
            <a:endParaRPr sz="1800" dirty="0">
              <a:latin typeface="Arial" panose="020B0604020202020204" pitchFamily="34" charset="0"/>
              <a:cs typeface="Arial" panose="020B0604020202020204" pitchFamily="34" charset="0"/>
            </a:endParaRPr>
          </a:p>
          <a:p>
            <a:pPr marL="342900" lvl="0" indent="-342900">
              <a:buClr>
                <a:schemeClr val="accent6">
                  <a:lumMod val="75000"/>
                </a:schemeClr>
              </a:buClr>
              <a:buSzPts val="2400"/>
              <a:buFont typeface="Noto Sans Symbols"/>
              <a:buChar char="⮚"/>
            </a:pPr>
            <a:r>
              <a:rPr lang="en-US" sz="2000" dirty="0">
                <a:solidFill>
                  <a:srgbClr val="226292"/>
                </a:solidFill>
                <a:latin typeface="Arial" panose="020B0604020202020204" pitchFamily="34" charset="0"/>
                <a:ea typeface="Trebuchet MS"/>
                <a:cs typeface="Arial" panose="020B0604020202020204" pitchFamily="34" charset="0"/>
                <a:sym typeface="Trebuchet MS"/>
              </a:rPr>
              <a:t>Northern Leopard Frog- </a:t>
            </a:r>
            <a:r>
              <a:rPr lang="en-US" sz="1800" dirty="0">
                <a:solidFill>
                  <a:schemeClr val="tx1"/>
                </a:solidFill>
                <a:latin typeface="Arial" panose="020B0604020202020204" pitchFamily="34" charset="0"/>
                <a:ea typeface="Trebuchet MS"/>
                <a:cs typeface="Arial" panose="020B0604020202020204" pitchFamily="34" charset="0"/>
                <a:sym typeface="Trebuchet MS"/>
              </a:rPr>
              <a:t>Tadpoles are herbivores, and adults are carnivores which reduces competition between generations. They get their name from the spots on their back.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Lithobates</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pipiens</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une</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grenouille</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aýîk</a:t>
            </a:r>
            <a:r>
              <a:rPr lang="en-US" sz="1600" dirty="0">
                <a:solidFill>
                  <a:srgbClr val="226292"/>
                </a:solidFill>
                <a:latin typeface="Arial" panose="020B0604020202020204" pitchFamily="34" charset="0"/>
                <a:ea typeface="Trebuchet MS"/>
                <a:cs typeface="Arial" panose="020B0604020202020204" pitchFamily="34" charset="0"/>
                <a:sym typeface="Trebuchet MS"/>
              </a:rPr>
              <a:t>, Michif-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en</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goornouy</a:t>
            </a:r>
            <a:endParaRPr lang="en-US" sz="1600" dirty="0">
              <a:solidFill>
                <a:srgbClr val="226292"/>
              </a:solidFill>
              <a:latin typeface="Arial" panose="020B0604020202020204" pitchFamily="34" charset="0"/>
              <a:ea typeface="Trebuchet MS"/>
              <a:cs typeface="Arial" panose="020B0604020202020204" pitchFamily="34" charset="0"/>
              <a:sym typeface="Trebuchet MS"/>
            </a:endParaRPr>
          </a:p>
          <a:p>
            <a:pPr marL="0" marR="0" lvl="0" indent="0" algn="l" rtl="0">
              <a:spcBef>
                <a:spcPts val="0"/>
              </a:spcBef>
              <a:spcAft>
                <a:spcPts val="0"/>
              </a:spcAft>
              <a:buNone/>
            </a:pPr>
            <a:endParaRPr sz="1800" dirty="0">
              <a:solidFill>
                <a:srgbClr val="226292"/>
              </a:solidFill>
              <a:latin typeface="Arial" panose="020B0604020202020204" pitchFamily="34" charset="0"/>
              <a:ea typeface="Trebuchet MS"/>
              <a:cs typeface="Arial" panose="020B0604020202020204" pitchFamily="34" charset="0"/>
              <a:sym typeface="Trebuchet MS"/>
            </a:endParaRPr>
          </a:p>
          <a:p>
            <a:pPr marL="342900" lvl="0" indent="-342900">
              <a:buClr>
                <a:schemeClr val="accent6">
                  <a:lumMod val="75000"/>
                </a:schemeClr>
              </a:buClr>
              <a:buSzPts val="2400"/>
              <a:buFont typeface="Noto Sans Symbols"/>
              <a:buChar char="⮚"/>
            </a:pPr>
            <a:r>
              <a:rPr lang="en-US" sz="2000" dirty="0">
                <a:solidFill>
                  <a:srgbClr val="226292"/>
                </a:solidFill>
                <a:latin typeface="Arial" panose="020B0604020202020204" pitchFamily="34" charset="0"/>
                <a:ea typeface="Trebuchet MS"/>
                <a:cs typeface="Arial" panose="020B0604020202020204" pitchFamily="34" charset="0"/>
                <a:sym typeface="Trebuchet MS"/>
              </a:rPr>
              <a:t>Boreal Chorus Frog- </a:t>
            </a:r>
            <a:r>
              <a:rPr lang="en-US" sz="1800" dirty="0">
                <a:solidFill>
                  <a:schemeClr val="tx1"/>
                </a:solidFill>
                <a:latin typeface="Arial" panose="020B0604020202020204" pitchFamily="34" charset="0"/>
                <a:ea typeface="Trebuchet MS"/>
                <a:cs typeface="Arial" panose="020B0604020202020204" pitchFamily="34" charset="0"/>
                <a:sym typeface="Trebuchet MS"/>
              </a:rPr>
              <a:t>Boreal Chorus Frog are hard to see but easy to hear. The chorus of high-pitched trills has been compared to a fingernail running along the edge of a plastic comb.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Pseudacris</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maculata</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une</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grenouille</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aýîk</a:t>
            </a:r>
            <a:r>
              <a:rPr lang="en-US" sz="1600" dirty="0">
                <a:solidFill>
                  <a:srgbClr val="226292"/>
                </a:solidFill>
                <a:latin typeface="Arial" panose="020B0604020202020204" pitchFamily="34" charset="0"/>
                <a:ea typeface="Trebuchet MS"/>
                <a:cs typeface="Arial" panose="020B0604020202020204" pitchFamily="34" charset="0"/>
                <a:sym typeface="Trebuchet MS"/>
              </a:rPr>
              <a:t>, Michif-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en</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goornouy</a:t>
            </a:r>
            <a:endParaRPr lang="en-US" sz="16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342900" algn="l" rtl="0">
              <a:spcBef>
                <a:spcPts val="0"/>
              </a:spcBef>
              <a:spcAft>
                <a:spcPts val="0"/>
              </a:spcAft>
              <a:buClr>
                <a:srgbClr val="226292"/>
              </a:buClr>
              <a:buSzPts val="2400"/>
              <a:buFont typeface="Noto Sans Symbols"/>
              <a:buChar char="⮚"/>
            </a:pPr>
            <a:endParaRPr sz="1800" dirty="0">
              <a:latin typeface="Arial" panose="020B0604020202020204" pitchFamily="34" charset="0"/>
              <a:cs typeface="Arial" panose="020B0604020202020204" pitchFamily="34" charset="0"/>
            </a:endParaRPr>
          </a:p>
          <a:p>
            <a:pPr marL="342900" lvl="0" indent="-342900">
              <a:buClr>
                <a:schemeClr val="accent6">
                  <a:lumMod val="75000"/>
                </a:schemeClr>
              </a:buClr>
              <a:buSzPts val="2400"/>
              <a:buFont typeface="Noto Sans Symbols"/>
              <a:buChar char="⮚"/>
            </a:pPr>
            <a:r>
              <a:rPr lang="en-US" sz="2000" dirty="0">
                <a:solidFill>
                  <a:srgbClr val="226292"/>
                </a:solidFill>
                <a:latin typeface="Arial" panose="020B0604020202020204" pitchFamily="34" charset="0"/>
                <a:ea typeface="Trebuchet MS"/>
                <a:cs typeface="Arial" panose="020B0604020202020204" pitchFamily="34" charset="0"/>
                <a:sym typeface="Trebuchet MS"/>
              </a:rPr>
              <a:t>Wood Frog- </a:t>
            </a:r>
            <a:r>
              <a:rPr lang="en-US" sz="1800" dirty="0">
                <a:solidFill>
                  <a:schemeClr val="tx1"/>
                </a:solidFill>
                <a:latin typeface="Arial" panose="020B0604020202020204" pitchFamily="34" charset="0"/>
                <a:ea typeface="Trebuchet MS"/>
                <a:cs typeface="Arial" panose="020B0604020202020204" pitchFamily="34" charset="0"/>
                <a:sym typeface="Trebuchet MS"/>
              </a:rPr>
              <a:t>Has a rapid, low vocalization that is often mistaken for a duck quack. Wood frogs hibernate in the winter, and have a special glucose that acts as an anti-freeze so that they can survive almost being frozen solid!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Lithobates</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sylvaticus</a:t>
            </a:r>
            <a:r>
              <a:rPr lang="en-US" sz="1600" dirty="0">
                <a:solidFill>
                  <a:srgbClr val="226292"/>
                </a:solidFill>
                <a:latin typeface="Arial" panose="020B0604020202020204" pitchFamily="34" charset="0"/>
                <a:ea typeface="Trebuchet MS"/>
                <a:cs typeface="Arial" panose="020B0604020202020204" pitchFamily="34" charset="0"/>
                <a:sym typeface="Trebuchet MS"/>
              </a:rPr>
              <a:t>, French-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une</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grenouille</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aýîk</a:t>
            </a:r>
            <a:r>
              <a:rPr lang="en-US" sz="1600" dirty="0">
                <a:solidFill>
                  <a:srgbClr val="226292"/>
                </a:solidFill>
                <a:latin typeface="Arial" panose="020B0604020202020204" pitchFamily="34" charset="0"/>
                <a:ea typeface="Trebuchet MS"/>
                <a:cs typeface="Arial" panose="020B0604020202020204" pitchFamily="34" charset="0"/>
                <a:sym typeface="Trebuchet MS"/>
              </a:rPr>
              <a:t>, Michif-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en</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goornouy</a:t>
            </a:r>
            <a:endParaRPr lang="en-US" sz="16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342900" algn="l" rtl="0">
              <a:spcBef>
                <a:spcPts val="0"/>
              </a:spcBef>
              <a:spcAft>
                <a:spcPts val="0"/>
              </a:spcAft>
              <a:buClr>
                <a:srgbClr val="226292"/>
              </a:buClr>
              <a:buSzPts val="2400"/>
              <a:buFont typeface="Noto Sans Symbols"/>
              <a:buChar char="⮚"/>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0"/>
          <p:cNvSpPr txBox="1">
            <a:spLocks noGrp="1"/>
          </p:cNvSpPr>
          <p:nvPr>
            <p:ph type="title"/>
          </p:nvPr>
        </p:nvSpPr>
        <p:spPr>
          <a:xfrm>
            <a:off x="6183581" y="5542850"/>
            <a:ext cx="4157594" cy="78187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B0F0"/>
              </a:buClr>
              <a:buSzPts val="3600"/>
              <a:buFont typeface="Trebuchet MS"/>
              <a:buNone/>
            </a:pPr>
            <a:r>
              <a:rPr lang="en-US" sz="5400" dirty="0">
                <a:solidFill>
                  <a:schemeClr val="tx1"/>
                </a:solidFill>
                <a:latin typeface="+mj-lt"/>
              </a:rPr>
              <a:t>DUCKS</a:t>
            </a:r>
            <a:endParaRPr sz="5400" dirty="0">
              <a:solidFill>
                <a:schemeClr val="tx1"/>
              </a:solidFill>
              <a:latin typeface="+mj-lt"/>
            </a:endParaRPr>
          </a:p>
        </p:txBody>
      </p:sp>
      <p:sp>
        <p:nvSpPr>
          <p:cNvPr id="362" name="Google Shape;362;p40"/>
          <p:cNvSpPr txBox="1"/>
          <p:nvPr/>
        </p:nvSpPr>
        <p:spPr>
          <a:xfrm>
            <a:off x="823241" y="2344998"/>
            <a:ext cx="2186608" cy="7044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3600"/>
              <a:buFont typeface="Trebuchet MS"/>
              <a:buNone/>
            </a:pPr>
            <a:r>
              <a:rPr lang="en-US" sz="2400" dirty="0">
                <a:solidFill>
                  <a:schemeClr val="tx1"/>
                </a:solidFill>
                <a:latin typeface="+mj-lt"/>
                <a:ea typeface="Trebuchet MS"/>
                <a:cs typeface="Trebuchet MS"/>
                <a:sym typeface="Trebuchet MS"/>
              </a:rPr>
              <a:t>MALLARD</a:t>
            </a:r>
            <a:endParaRPr sz="2400" dirty="0">
              <a:solidFill>
                <a:schemeClr val="tx1"/>
              </a:solidFill>
              <a:latin typeface="+mj-lt"/>
              <a:ea typeface="Trebuchet MS"/>
              <a:cs typeface="Trebuchet MS"/>
              <a:sym typeface="Trebuchet MS"/>
            </a:endParaRPr>
          </a:p>
        </p:txBody>
      </p:sp>
      <p:sp>
        <p:nvSpPr>
          <p:cNvPr id="363" name="Google Shape;363;p40"/>
          <p:cNvSpPr txBox="1"/>
          <p:nvPr/>
        </p:nvSpPr>
        <p:spPr>
          <a:xfrm>
            <a:off x="3587374" y="5262519"/>
            <a:ext cx="2292627" cy="79181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26292"/>
              </a:buClr>
              <a:buSzPts val="2790"/>
              <a:buFont typeface="Trebuchet MS"/>
              <a:buNone/>
            </a:pPr>
            <a:r>
              <a:rPr lang="en-US" sz="2400" dirty="0">
                <a:solidFill>
                  <a:schemeClr val="tx1"/>
                </a:solidFill>
                <a:latin typeface="+mj-lt"/>
                <a:ea typeface="Trebuchet MS"/>
                <a:cs typeface="Trebuchet MS"/>
                <a:sym typeface="Trebuchet MS"/>
              </a:rPr>
              <a:t>NORTHERN SHOVELLER</a:t>
            </a:r>
            <a:endParaRPr sz="2400" dirty="0">
              <a:solidFill>
                <a:schemeClr val="tx1"/>
              </a:solidFill>
              <a:latin typeface="+mj-lt"/>
              <a:ea typeface="Trebuchet MS"/>
              <a:cs typeface="Trebuchet MS"/>
              <a:sym typeface="Trebuchet MS"/>
            </a:endParaRPr>
          </a:p>
        </p:txBody>
      </p:sp>
      <p:pic>
        <p:nvPicPr>
          <p:cNvPr id="364" name="Google Shape;364;p40"/>
          <p:cNvPicPr preferRelativeResize="0"/>
          <p:nvPr/>
        </p:nvPicPr>
        <p:blipFill rotWithShape="1">
          <a:blip r:embed="rId3">
            <a:alphaModFix/>
          </a:blip>
          <a:srcRect/>
          <a:stretch/>
        </p:blipFill>
        <p:spPr>
          <a:xfrm>
            <a:off x="290120" y="169205"/>
            <a:ext cx="2949708" cy="2216889"/>
          </a:xfrm>
          <a:prstGeom prst="rect">
            <a:avLst/>
          </a:prstGeom>
          <a:noFill/>
          <a:ln>
            <a:noFill/>
          </a:ln>
        </p:spPr>
      </p:pic>
      <p:sp>
        <p:nvSpPr>
          <p:cNvPr id="365" name="Google Shape;365;p40"/>
          <p:cNvSpPr/>
          <p:nvPr/>
        </p:nvSpPr>
        <p:spPr>
          <a:xfrm>
            <a:off x="318381" y="1543188"/>
            <a:ext cx="2442948" cy="2881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 </a:t>
            </a:r>
            <a:r>
              <a:rPr lang="en-US" sz="1000" dirty="0" err="1">
                <a:solidFill>
                  <a:schemeClr val="dk1"/>
                </a:solidFill>
                <a:latin typeface="Trebuchet MS"/>
                <a:ea typeface="Trebuchet MS"/>
                <a:cs typeface="Trebuchet MS"/>
                <a:sym typeface="Trebuchet MS"/>
              </a:rPr>
              <a:t>Liron</a:t>
            </a:r>
            <a:r>
              <a:rPr lang="en-US" sz="1000" dirty="0">
                <a:solidFill>
                  <a:schemeClr val="dk1"/>
                </a:solidFill>
                <a:latin typeface="Trebuchet MS"/>
                <a:ea typeface="Trebuchet MS"/>
                <a:cs typeface="Trebuchet MS"/>
                <a:sym typeface="Trebuchet MS"/>
              </a:rPr>
              <a:t> </a:t>
            </a:r>
            <a:r>
              <a:rPr lang="en-US" sz="1000" dirty="0" err="1">
                <a:solidFill>
                  <a:schemeClr val="dk1"/>
                </a:solidFill>
                <a:latin typeface="Trebuchet MS"/>
                <a:ea typeface="Trebuchet MS"/>
                <a:cs typeface="Trebuchet MS"/>
                <a:sym typeface="Trebuchet MS"/>
              </a:rPr>
              <a:t>Gertsman</a:t>
            </a:r>
            <a:endParaRPr sz="1000" dirty="0">
              <a:solidFill>
                <a:schemeClr val="dk1"/>
              </a:solidFill>
              <a:latin typeface="Trebuchet MS"/>
              <a:ea typeface="Trebuchet MS"/>
              <a:cs typeface="Trebuchet MS"/>
              <a:sym typeface="Trebuchet MS"/>
            </a:endParaRPr>
          </a:p>
        </p:txBody>
      </p:sp>
      <p:pic>
        <p:nvPicPr>
          <p:cNvPr id="366" name="Google Shape;366;p40"/>
          <p:cNvPicPr preferRelativeResize="0"/>
          <p:nvPr/>
        </p:nvPicPr>
        <p:blipFill rotWithShape="1">
          <a:blip r:embed="rId4">
            <a:alphaModFix/>
          </a:blip>
          <a:srcRect/>
          <a:stretch/>
        </p:blipFill>
        <p:spPr>
          <a:xfrm>
            <a:off x="3403908" y="313773"/>
            <a:ext cx="2779673" cy="2084755"/>
          </a:xfrm>
          <a:prstGeom prst="rect">
            <a:avLst/>
          </a:prstGeom>
          <a:noFill/>
          <a:ln>
            <a:noFill/>
          </a:ln>
        </p:spPr>
      </p:pic>
      <p:sp>
        <p:nvSpPr>
          <p:cNvPr id="367" name="Google Shape;367;p40"/>
          <p:cNvSpPr/>
          <p:nvPr/>
        </p:nvSpPr>
        <p:spPr>
          <a:xfrm>
            <a:off x="3383834" y="2159618"/>
            <a:ext cx="1349854"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Trebuchet MS"/>
                <a:ea typeface="Trebuchet MS"/>
                <a:cs typeface="Trebuchet MS"/>
                <a:sym typeface="Trebuchet MS"/>
              </a:rPr>
              <a:t>© Steeve R. Baker</a:t>
            </a:r>
            <a:endParaRPr/>
          </a:p>
        </p:txBody>
      </p:sp>
      <p:pic>
        <p:nvPicPr>
          <p:cNvPr id="368" name="Google Shape;368;p40"/>
          <p:cNvPicPr preferRelativeResize="0"/>
          <p:nvPr/>
        </p:nvPicPr>
        <p:blipFill rotWithShape="1">
          <a:blip r:embed="rId5">
            <a:alphaModFix/>
          </a:blip>
          <a:srcRect/>
          <a:stretch/>
        </p:blipFill>
        <p:spPr>
          <a:xfrm>
            <a:off x="3190179" y="3049422"/>
            <a:ext cx="2888386" cy="2166290"/>
          </a:xfrm>
          <a:prstGeom prst="rect">
            <a:avLst/>
          </a:prstGeom>
          <a:noFill/>
          <a:ln>
            <a:noFill/>
          </a:ln>
        </p:spPr>
      </p:pic>
      <p:sp>
        <p:nvSpPr>
          <p:cNvPr id="369" name="Google Shape;369;p40"/>
          <p:cNvSpPr/>
          <p:nvPr/>
        </p:nvSpPr>
        <p:spPr>
          <a:xfrm>
            <a:off x="3154300" y="4988054"/>
            <a:ext cx="180892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 Paul </a:t>
            </a:r>
            <a:r>
              <a:rPr lang="en-US" sz="1000" dirty="0" err="1">
                <a:solidFill>
                  <a:schemeClr val="dk1"/>
                </a:solidFill>
                <a:latin typeface="Trebuchet MS"/>
                <a:ea typeface="Trebuchet MS"/>
                <a:cs typeface="Trebuchet MS"/>
                <a:sym typeface="Trebuchet MS"/>
              </a:rPr>
              <a:t>Hueber</a:t>
            </a:r>
            <a:endParaRPr sz="1000" dirty="0">
              <a:solidFill>
                <a:schemeClr val="dk1"/>
              </a:solidFill>
              <a:latin typeface="Trebuchet MS"/>
              <a:ea typeface="Trebuchet MS"/>
              <a:cs typeface="Trebuchet MS"/>
              <a:sym typeface="Trebuchet MS"/>
            </a:endParaRPr>
          </a:p>
        </p:txBody>
      </p:sp>
      <p:pic>
        <p:nvPicPr>
          <p:cNvPr id="370" name="Google Shape;370;p40"/>
          <p:cNvPicPr preferRelativeResize="0"/>
          <p:nvPr/>
        </p:nvPicPr>
        <p:blipFill rotWithShape="1">
          <a:blip r:embed="rId6">
            <a:alphaModFix/>
          </a:blip>
          <a:srcRect/>
          <a:stretch/>
        </p:blipFill>
        <p:spPr>
          <a:xfrm>
            <a:off x="211393" y="3184443"/>
            <a:ext cx="2694961" cy="2021221"/>
          </a:xfrm>
          <a:prstGeom prst="rect">
            <a:avLst/>
          </a:prstGeom>
          <a:noFill/>
          <a:ln>
            <a:noFill/>
          </a:ln>
        </p:spPr>
      </p:pic>
      <p:sp>
        <p:nvSpPr>
          <p:cNvPr id="371" name="Google Shape;371;p40"/>
          <p:cNvSpPr txBox="1"/>
          <p:nvPr/>
        </p:nvSpPr>
        <p:spPr>
          <a:xfrm>
            <a:off x="426236" y="5205664"/>
            <a:ext cx="2658928" cy="6222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3330"/>
              <a:buFont typeface="Trebuchet MS"/>
              <a:buNone/>
            </a:pPr>
            <a:r>
              <a:rPr lang="en-US" sz="2400" dirty="0">
                <a:solidFill>
                  <a:schemeClr val="tx1"/>
                </a:solidFill>
                <a:latin typeface="+mj-lt"/>
                <a:ea typeface="Trebuchet MS"/>
                <a:cs typeface="Trebuchet MS"/>
                <a:sym typeface="Trebuchet MS"/>
              </a:rPr>
              <a:t>RUDDY DUCK</a:t>
            </a:r>
            <a:endParaRPr sz="2400" dirty="0">
              <a:solidFill>
                <a:schemeClr val="tx1"/>
              </a:solidFill>
              <a:latin typeface="+mj-lt"/>
              <a:ea typeface="Trebuchet MS"/>
              <a:cs typeface="Trebuchet MS"/>
              <a:sym typeface="Trebuchet MS"/>
            </a:endParaRPr>
          </a:p>
        </p:txBody>
      </p:sp>
      <p:sp>
        <p:nvSpPr>
          <p:cNvPr id="372" name="Google Shape;372;p40"/>
          <p:cNvSpPr/>
          <p:nvPr/>
        </p:nvSpPr>
        <p:spPr>
          <a:xfrm>
            <a:off x="228039" y="4943039"/>
            <a:ext cx="1565196"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 Christoph </a:t>
            </a:r>
            <a:r>
              <a:rPr lang="en-US" sz="1000" dirty="0" err="1">
                <a:solidFill>
                  <a:schemeClr val="dk1"/>
                </a:solidFill>
                <a:latin typeface="Trebuchet MS"/>
                <a:ea typeface="Trebuchet MS"/>
                <a:cs typeface="Trebuchet MS"/>
                <a:sym typeface="Trebuchet MS"/>
              </a:rPr>
              <a:t>Moning</a:t>
            </a:r>
            <a:endParaRPr sz="1000" dirty="0">
              <a:solidFill>
                <a:schemeClr val="dk1"/>
              </a:solidFill>
              <a:latin typeface="Trebuchet MS"/>
              <a:ea typeface="Trebuchet MS"/>
              <a:cs typeface="Trebuchet MS"/>
              <a:sym typeface="Trebuchet MS"/>
            </a:endParaRPr>
          </a:p>
        </p:txBody>
      </p:sp>
      <p:sp>
        <p:nvSpPr>
          <p:cNvPr id="2" name="Rectangle 1">
            <a:extLst>
              <a:ext uri="{FF2B5EF4-FFF2-40B4-BE49-F238E27FC236}">
                <a16:creationId xmlns:a16="http://schemas.microsoft.com/office/drawing/2014/main" id="{06F51E55-1003-4632-8C5A-E3CEA79563A1}"/>
              </a:ext>
            </a:extLst>
          </p:cNvPr>
          <p:cNvSpPr/>
          <p:nvPr/>
        </p:nvSpPr>
        <p:spPr>
          <a:xfrm>
            <a:off x="3335590" y="2350704"/>
            <a:ext cx="2956259" cy="461665"/>
          </a:xfrm>
          <a:prstGeom prst="rect">
            <a:avLst/>
          </a:prstGeom>
        </p:spPr>
        <p:txBody>
          <a:bodyPr wrap="none">
            <a:spAutoFit/>
          </a:bodyPr>
          <a:lstStyle/>
          <a:p>
            <a:pPr lvl="0">
              <a:buClr>
                <a:srgbClr val="226292"/>
              </a:buClr>
              <a:buSzPts val="3600"/>
            </a:pPr>
            <a:r>
              <a:rPr lang="en-US" sz="2400" dirty="0">
                <a:solidFill>
                  <a:schemeClr val="tx1"/>
                </a:solidFill>
                <a:latin typeface="+mj-lt"/>
                <a:ea typeface="Trebuchet MS"/>
                <a:cs typeface="Trebuchet MS"/>
                <a:sym typeface="Trebuchet MS"/>
              </a:rPr>
              <a:t>FEMALE MALLARD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1"/>
          <p:cNvSpPr/>
          <p:nvPr/>
        </p:nvSpPr>
        <p:spPr>
          <a:xfrm>
            <a:off x="304799" y="57616"/>
            <a:ext cx="386963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DUCKS</a:t>
            </a:r>
            <a:endParaRPr sz="4400" dirty="0">
              <a:solidFill>
                <a:schemeClr val="tx1"/>
              </a:solidFill>
              <a:latin typeface="+mj-lt"/>
              <a:ea typeface="Trebuchet MS"/>
              <a:cs typeface="Trebuchet MS"/>
              <a:sym typeface="Trebuchet MS"/>
            </a:endParaRPr>
          </a:p>
        </p:txBody>
      </p:sp>
      <p:sp>
        <p:nvSpPr>
          <p:cNvPr id="378" name="Google Shape;378;p41"/>
          <p:cNvSpPr txBox="1"/>
          <p:nvPr/>
        </p:nvSpPr>
        <p:spPr>
          <a:xfrm>
            <a:off x="304799" y="703947"/>
            <a:ext cx="8477956" cy="5988952"/>
          </a:xfrm>
          <a:prstGeom prst="rect">
            <a:avLst/>
          </a:prstGeom>
          <a:noFill/>
          <a:ln>
            <a:noFill/>
          </a:ln>
        </p:spPr>
        <p:txBody>
          <a:bodyPr spcFirstLastPara="1" wrap="square" lIns="91425" tIns="45700" rIns="91425" bIns="45700" anchor="t" anchorCtr="0">
            <a:noAutofit/>
          </a:bodyPr>
          <a:lstStyle/>
          <a:p>
            <a:pPr marL="342900" indent="-342900">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Mallard Duck (Male/Female)- </a:t>
            </a:r>
            <a:r>
              <a:rPr lang="en-CA" sz="1800" dirty="0">
                <a:effectLst/>
                <a:latin typeface="+mn-lt"/>
                <a:ea typeface="Calibri" panose="020F0502020204030204" pitchFamily="34" charset="0"/>
                <a:cs typeface="Times New Roman" panose="02020603050405020304" pitchFamily="18" charset="0"/>
              </a:rPr>
              <a:t>The Mallard Duck is thought to be the most abundant and wide-spread duck in the world!  The male is called a drake and has a distinctively coloured iridescent green head. The mallard duck’s outer feathers are waterproof, thanks to oil that’s secreted from a gland near the tail. Did you know that if a predator is nearby, a mother mallard will pretend to be injured to distract if from her brood?</a:t>
            </a:r>
            <a:endParaRPr dirty="0">
              <a:latin typeface="+mn-lt"/>
            </a:endParaRPr>
          </a:p>
          <a:p>
            <a:pPr marL="800100" lvl="1" indent="-342900">
              <a:buClr>
                <a:schemeClr val="accent6">
                  <a:lumMod val="75000"/>
                </a:schemeClr>
              </a:buClr>
              <a:buSzPts val="1200"/>
              <a:buFont typeface="Noto Sans Symbols"/>
              <a:buChar char="⮚"/>
            </a:pPr>
            <a:r>
              <a:rPr lang="en-US" sz="1600" b="0" i="0" u="none" strike="noStrike" cap="none" dirty="0">
                <a:solidFill>
                  <a:srgbClr val="226292"/>
                </a:solidFill>
                <a:latin typeface="+mn-lt"/>
                <a:ea typeface="Trebuchet MS"/>
                <a:cs typeface="Trebuchet MS"/>
                <a:sym typeface="Trebuchet MS"/>
              </a:rPr>
              <a:t>Scientific/Latin</a:t>
            </a:r>
            <a:r>
              <a:rPr lang="en-US" sz="1600" dirty="0">
                <a:solidFill>
                  <a:srgbClr val="226292"/>
                </a:solidFill>
                <a:latin typeface="+mn-lt"/>
                <a:ea typeface="Trebuchet MS"/>
                <a:cs typeface="Trebuchet MS"/>
                <a:sym typeface="Trebuchet MS"/>
              </a:rPr>
              <a:t>- </a:t>
            </a:r>
            <a:r>
              <a:rPr lang="en-US" sz="1600" i="1" dirty="0">
                <a:solidFill>
                  <a:srgbClr val="226292"/>
                </a:solidFill>
                <a:latin typeface="+mn-lt"/>
                <a:ea typeface="Trebuchet MS"/>
                <a:cs typeface="Trebuchet MS"/>
                <a:sym typeface="Trebuchet MS"/>
              </a:rPr>
              <a:t>Anas platyrhynchos</a:t>
            </a:r>
            <a:r>
              <a:rPr lang="en-US" sz="1600" dirty="0">
                <a:solidFill>
                  <a:srgbClr val="226292"/>
                </a:solidFill>
                <a:latin typeface="+mn-lt"/>
                <a:ea typeface="Trebuchet MS"/>
                <a:cs typeface="Trebuchet MS"/>
                <a:sym typeface="Trebuchet MS"/>
              </a:rPr>
              <a:t>, French- un canard </a:t>
            </a:r>
            <a:r>
              <a:rPr lang="en-US" sz="1600" dirty="0" err="1">
                <a:solidFill>
                  <a:srgbClr val="226292"/>
                </a:solidFill>
                <a:latin typeface="+mn-lt"/>
                <a:ea typeface="Trebuchet MS"/>
                <a:cs typeface="Trebuchet MS"/>
                <a:sym typeface="Trebuchet MS"/>
              </a:rPr>
              <a:t>colvert</a:t>
            </a:r>
            <a:r>
              <a:rPr lang="en-US" sz="1600" dirty="0">
                <a:solidFill>
                  <a:srgbClr val="226292"/>
                </a:solidFill>
                <a:latin typeface="+mn-lt"/>
                <a:ea typeface="Trebuchet MS"/>
                <a:cs typeface="Trebuchet MS"/>
                <a:sym typeface="Trebuchet MS"/>
              </a:rPr>
              <a:t>, Cree- iyinisip, Michif- li </a:t>
            </a:r>
            <a:r>
              <a:rPr lang="en-US" sz="1600" dirty="0" err="1">
                <a:solidFill>
                  <a:srgbClr val="226292"/>
                </a:solidFill>
                <a:latin typeface="+mn-lt"/>
                <a:ea typeface="Trebuchet MS"/>
                <a:cs typeface="Trebuchet MS"/>
                <a:sym typeface="Trebuchet MS"/>
              </a:rPr>
              <a:t>kanaar</a:t>
            </a:r>
            <a:r>
              <a:rPr lang="en-US" sz="1600" dirty="0">
                <a:solidFill>
                  <a:srgbClr val="226292"/>
                </a:solidFill>
                <a:latin typeface="+mn-lt"/>
                <a:ea typeface="Trebuchet MS"/>
                <a:cs typeface="Trebuchet MS"/>
                <a:sym typeface="Trebuchet MS"/>
              </a:rPr>
              <a:t> (duck)</a:t>
            </a:r>
            <a:endParaRPr sz="1600" b="0" i="0" u="none" strike="noStrike" cap="none" dirty="0">
              <a:solidFill>
                <a:srgbClr val="226292"/>
              </a:solidFill>
              <a:latin typeface="+mn-lt"/>
              <a:ea typeface="Trebuchet MS"/>
              <a:cs typeface="Trebuchet MS"/>
              <a:sym typeface="Trebuchet MS"/>
            </a:endParaRPr>
          </a:p>
          <a:p>
            <a:pPr marL="342900" indent="-342900">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Ruddy Duck- </a:t>
            </a:r>
            <a:r>
              <a:rPr lang="en-CA" sz="1800" dirty="0">
                <a:effectLst/>
                <a:latin typeface="Arial" panose="020B0604020202020204" pitchFamily="34" charset="0"/>
                <a:ea typeface="Calibri" panose="020F0502020204030204" pitchFamily="34" charset="0"/>
                <a:cs typeface="Arial" panose="020B0604020202020204" pitchFamily="34" charset="0"/>
              </a:rPr>
              <a:t>Ruddy Ducks are small with a scoop-shaped bill and a long stiff tail that is often held up.  Breeding males have a blue bill and chestnut bodies.  They spend the vast majority of their time in the water and tend to swim and dive rather than fly to escape predators.</a:t>
            </a:r>
            <a:endParaRPr lang="en-US" sz="2400" dirty="0">
              <a:solidFill>
                <a:srgbClr val="226292"/>
              </a:solidFill>
              <a:latin typeface="+mn-lt"/>
              <a:ea typeface="Trebuchet MS"/>
              <a:cs typeface="Trebuchet MS"/>
              <a:sym typeface="Trebuchet MS"/>
            </a:endParaRPr>
          </a:p>
          <a:p>
            <a:pPr marL="800100" lvl="1" indent="-342900">
              <a:buClr>
                <a:schemeClr val="accent6">
                  <a:lumMod val="75000"/>
                </a:schemeClr>
              </a:buClr>
              <a:buSzPts val="1200"/>
              <a:buFont typeface="Noto Sans Symbols"/>
              <a:buChar char="⮚"/>
            </a:pPr>
            <a:r>
              <a:rPr lang="en-US" sz="1600" dirty="0">
                <a:solidFill>
                  <a:srgbClr val="226292"/>
                </a:solidFill>
                <a:ea typeface="Trebuchet MS"/>
                <a:cs typeface="Trebuchet MS"/>
                <a:sym typeface="Trebuchet MS"/>
              </a:rPr>
              <a:t>Scientific/Latin- </a:t>
            </a:r>
            <a:r>
              <a:rPr lang="en-US" sz="1600" i="1" dirty="0" err="1">
                <a:solidFill>
                  <a:srgbClr val="226292"/>
                </a:solidFill>
                <a:ea typeface="Trebuchet MS"/>
                <a:cs typeface="Trebuchet MS"/>
                <a:sym typeface="Trebuchet MS"/>
              </a:rPr>
              <a:t>Oxyura</a:t>
            </a:r>
            <a:r>
              <a:rPr lang="en-US" sz="1600" i="1" dirty="0">
                <a:solidFill>
                  <a:srgbClr val="226292"/>
                </a:solidFill>
                <a:ea typeface="Trebuchet MS"/>
                <a:cs typeface="Trebuchet MS"/>
                <a:sym typeface="Trebuchet MS"/>
              </a:rPr>
              <a:t> </a:t>
            </a:r>
            <a:r>
              <a:rPr lang="en-US" sz="1600" i="1" dirty="0" err="1">
                <a:solidFill>
                  <a:srgbClr val="226292"/>
                </a:solidFill>
                <a:ea typeface="Trebuchet MS"/>
                <a:cs typeface="Trebuchet MS"/>
                <a:sym typeface="Trebuchet MS"/>
              </a:rPr>
              <a:t>jamaicensis</a:t>
            </a:r>
            <a:r>
              <a:rPr lang="en-US" sz="1600" dirty="0">
                <a:solidFill>
                  <a:srgbClr val="226292"/>
                </a:solidFill>
                <a:ea typeface="Trebuchet MS"/>
                <a:cs typeface="Trebuchet MS"/>
                <a:sym typeface="Trebuchet MS"/>
              </a:rPr>
              <a:t>, French- un canard roux, Cree- sîsîp (duck), Michif- li </a:t>
            </a:r>
            <a:r>
              <a:rPr lang="en-US" sz="1600" dirty="0" err="1">
                <a:solidFill>
                  <a:srgbClr val="226292"/>
                </a:solidFill>
                <a:ea typeface="Trebuchet MS"/>
                <a:cs typeface="Trebuchet MS"/>
                <a:sym typeface="Trebuchet MS"/>
              </a:rPr>
              <a:t>kanaar</a:t>
            </a:r>
            <a:r>
              <a:rPr lang="en-US" sz="1600" dirty="0">
                <a:solidFill>
                  <a:srgbClr val="226292"/>
                </a:solidFill>
                <a:ea typeface="Trebuchet MS"/>
                <a:cs typeface="Trebuchet MS"/>
                <a:sym typeface="Trebuchet MS"/>
              </a:rPr>
              <a:t> (duck)</a:t>
            </a:r>
            <a:endParaRPr dirty="0">
              <a:latin typeface="+mn-lt"/>
            </a:endParaRPr>
          </a:p>
          <a:p>
            <a:pPr marL="342900" indent="-342900">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Northern Shoveller- </a:t>
            </a:r>
            <a:r>
              <a:rPr lang="en-CA" sz="1800" dirty="0">
                <a:effectLst/>
                <a:latin typeface="Arial" panose="020B0604020202020204" pitchFamily="34" charset="0"/>
                <a:ea typeface="Calibri" panose="020F0502020204030204" pitchFamily="34" charset="0"/>
                <a:cs typeface="Arial" panose="020B0604020202020204" pitchFamily="34" charset="0"/>
              </a:rPr>
              <a:t>These ducks are often called “spoonbills” because of their unique spatula-shaped bills. Its uniquely shaped bill has </a:t>
            </a:r>
            <a:r>
              <a:rPr lang="en-CA" sz="1800" dirty="0" err="1">
                <a:effectLst/>
                <a:latin typeface="Arial" panose="020B0604020202020204" pitchFamily="34" charset="0"/>
                <a:ea typeface="Calibri" panose="020F0502020204030204" pitchFamily="34" charset="0"/>
                <a:cs typeface="Arial" panose="020B0604020202020204" pitchFamily="34" charset="0"/>
              </a:rPr>
              <a:t>comblike</a:t>
            </a:r>
            <a:r>
              <a:rPr lang="en-CA" sz="1800" dirty="0">
                <a:effectLst/>
                <a:latin typeface="Arial" panose="020B0604020202020204" pitchFamily="34" charset="0"/>
                <a:ea typeface="Calibri" panose="020F0502020204030204" pitchFamily="34" charset="0"/>
                <a:cs typeface="Arial" panose="020B0604020202020204" pitchFamily="34" charset="0"/>
              </a:rPr>
              <a:t> projections along its edges, which filter out tiny crustaceans and seeds from the water.  The breeding male has a green head, white body, reddish brown flanks and a black bill.  </a:t>
            </a:r>
            <a:endParaRPr lang="en-US" sz="2400" dirty="0">
              <a:solidFill>
                <a:srgbClr val="226292"/>
              </a:solidFill>
              <a:latin typeface="+mn-lt"/>
              <a:ea typeface="Trebuchet MS"/>
              <a:cs typeface="Trebuchet MS"/>
              <a:sym typeface="Trebuchet MS"/>
            </a:endParaRPr>
          </a:p>
          <a:p>
            <a:pPr marL="800100" lvl="1" indent="-342900">
              <a:buClr>
                <a:schemeClr val="accent6">
                  <a:lumMod val="75000"/>
                </a:schemeClr>
              </a:buClr>
              <a:buSzPts val="1200"/>
              <a:buFont typeface="Noto Sans Symbols"/>
              <a:buChar char="⮚"/>
            </a:pPr>
            <a:r>
              <a:rPr lang="en-US" sz="1600" dirty="0">
                <a:solidFill>
                  <a:srgbClr val="226292"/>
                </a:solidFill>
                <a:ea typeface="Trebuchet MS"/>
                <a:cs typeface="Trebuchet MS"/>
                <a:sym typeface="Trebuchet MS"/>
              </a:rPr>
              <a:t>Scientific/Latin- </a:t>
            </a:r>
            <a:r>
              <a:rPr lang="en-US" sz="1600" i="1" dirty="0">
                <a:solidFill>
                  <a:srgbClr val="226292"/>
                </a:solidFill>
                <a:ea typeface="Trebuchet MS"/>
                <a:cs typeface="Trebuchet MS"/>
                <a:sym typeface="Trebuchet MS"/>
              </a:rPr>
              <a:t>Spatula </a:t>
            </a:r>
            <a:r>
              <a:rPr lang="en-US" sz="1600" i="1" dirty="0" err="1">
                <a:solidFill>
                  <a:srgbClr val="226292"/>
                </a:solidFill>
                <a:ea typeface="Trebuchet MS"/>
                <a:cs typeface="Trebuchet MS"/>
                <a:sym typeface="Trebuchet MS"/>
              </a:rPr>
              <a:t>clypeata</a:t>
            </a:r>
            <a:r>
              <a:rPr lang="en-US" sz="1600" dirty="0">
                <a:solidFill>
                  <a:srgbClr val="226292"/>
                </a:solidFill>
                <a:ea typeface="Trebuchet MS"/>
                <a:cs typeface="Trebuchet MS"/>
                <a:sym typeface="Trebuchet MS"/>
              </a:rPr>
              <a:t>, French- un </a:t>
            </a:r>
            <a:r>
              <a:rPr lang="en-US" sz="1600" dirty="0" err="1">
                <a:solidFill>
                  <a:srgbClr val="226292"/>
                </a:solidFill>
                <a:ea typeface="Trebuchet MS"/>
                <a:cs typeface="Trebuchet MS"/>
                <a:sym typeface="Trebuchet MS"/>
              </a:rPr>
              <a:t>pelleteur</a:t>
            </a:r>
            <a:r>
              <a:rPr lang="en-US" sz="1600" dirty="0">
                <a:solidFill>
                  <a:srgbClr val="226292"/>
                </a:solidFill>
                <a:ea typeface="Trebuchet MS"/>
                <a:cs typeface="Trebuchet MS"/>
                <a:sym typeface="Trebuchet MS"/>
              </a:rPr>
              <a:t> du Nord, Cree- sîsîp (duck), Michif- li </a:t>
            </a:r>
            <a:r>
              <a:rPr lang="en-US" sz="1600" dirty="0" err="1">
                <a:solidFill>
                  <a:srgbClr val="226292"/>
                </a:solidFill>
                <a:ea typeface="Trebuchet MS"/>
                <a:cs typeface="Trebuchet MS"/>
                <a:sym typeface="Trebuchet MS"/>
              </a:rPr>
              <a:t>kanaar</a:t>
            </a:r>
            <a:r>
              <a:rPr lang="en-US" sz="1600" dirty="0">
                <a:solidFill>
                  <a:srgbClr val="226292"/>
                </a:solidFill>
                <a:ea typeface="Trebuchet MS"/>
                <a:cs typeface="Trebuchet MS"/>
                <a:sym typeface="Trebuchet MS"/>
              </a:rPr>
              <a:t> (duck)</a:t>
            </a:r>
          </a:p>
          <a:p>
            <a:pPr marL="342900" marR="0" lvl="0" indent="-342900" algn="l" rtl="0">
              <a:spcBef>
                <a:spcPts val="0"/>
              </a:spcBef>
              <a:spcAft>
                <a:spcPts val="0"/>
              </a:spcAft>
              <a:buClr>
                <a:srgbClr val="226292"/>
              </a:buClr>
              <a:buSzPts val="2400"/>
              <a:buFont typeface="Noto Sans Symbols"/>
              <a:buChar char="⮚"/>
            </a:pPr>
            <a:endParaRPr dirty="0">
              <a:latin typeface="+mn-lt"/>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2"/>
          <p:cNvSpPr txBox="1"/>
          <p:nvPr/>
        </p:nvSpPr>
        <p:spPr>
          <a:xfrm>
            <a:off x="1488699" y="2789448"/>
            <a:ext cx="5701333" cy="1129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26292"/>
              </a:buClr>
              <a:buSzPts val="2800"/>
              <a:buFont typeface="Trebuchet MS"/>
              <a:buNone/>
            </a:pPr>
            <a:r>
              <a:rPr lang="en-US" sz="2400" dirty="0">
                <a:solidFill>
                  <a:schemeClr val="tx1"/>
                </a:solidFill>
                <a:latin typeface="+mj-lt"/>
                <a:ea typeface="Trebuchet MS"/>
                <a:cs typeface="Trebuchet MS"/>
                <a:sym typeface="Trebuchet MS"/>
              </a:rPr>
              <a:t>AMERICAN WHITE PELICAN</a:t>
            </a:r>
            <a:endParaRPr sz="2400" dirty="0">
              <a:solidFill>
                <a:schemeClr val="tx1"/>
              </a:solidFill>
              <a:latin typeface="+mj-lt"/>
              <a:ea typeface="Trebuchet MS"/>
              <a:cs typeface="Trebuchet MS"/>
              <a:sym typeface="Trebuchet MS"/>
            </a:endParaRPr>
          </a:p>
        </p:txBody>
      </p:sp>
      <p:sp>
        <p:nvSpPr>
          <p:cNvPr id="385" name="Google Shape;385;p42"/>
          <p:cNvSpPr txBox="1"/>
          <p:nvPr/>
        </p:nvSpPr>
        <p:spPr>
          <a:xfrm>
            <a:off x="580116" y="6350761"/>
            <a:ext cx="4197552" cy="78187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26292"/>
              </a:buClr>
              <a:buSzPts val="2790"/>
              <a:buFont typeface="Trebuchet MS"/>
              <a:buNone/>
            </a:pPr>
            <a:r>
              <a:rPr lang="en-US" sz="2400" dirty="0">
                <a:solidFill>
                  <a:schemeClr val="tx1"/>
                </a:solidFill>
                <a:latin typeface="+mj-lt"/>
                <a:ea typeface="Trebuchet MS"/>
                <a:cs typeface="Trebuchet MS"/>
                <a:sym typeface="Trebuchet MS"/>
              </a:rPr>
              <a:t>GREAT BLUE HERON</a:t>
            </a:r>
            <a:endParaRPr sz="2400" dirty="0">
              <a:solidFill>
                <a:schemeClr val="tx1"/>
              </a:solidFill>
              <a:latin typeface="+mj-lt"/>
              <a:ea typeface="Trebuchet MS"/>
              <a:cs typeface="Trebuchet MS"/>
              <a:sym typeface="Trebuchet MS"/>
            </a:endParaRPr>
          </a:p>
        </p:txBody>
      </p:sp>
      <p:sp>
        <p:nvSpPr>
          <p:cNvPr id="386" name="Google Shape;386;p42"/>
          <p:cNvSpPr txBox="1"/>
          <p:nvPr/>
        </p:nvSpPr>
        <p:spPr>
          <a:xfrm>
            <a:off x="5147668" y="6350761"/>
            <a:ext cx="3732968" cy="78187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26292"/>
              </a:buClr>
              <a:buSzPts val="2790"/>
              <a:buFont typeface="Trebuchet MS"/>
              <a:buNone/>
            </a:pPr>
            <a:r>
              <a:rPr lang="en-US" sz="2400" dirty="0">
                <a:solidFill>
                  <a:schemeClr val="tx1"/>
                </a:solidFill>
                <a:latin typeface="+mj-lt"/>
                <a:ea typeface="Trebuchet MS"/>
                <a:cs typeface="Trebuchet MS"/>
                <a:sym typeface="Trebuchet MS"/>
              </a:rPr>
              <a:t>SANDHILL CRANE</a:t>
            </a:r>
            <a:endParaRPr sz="2400" dirty="0">
              <a:solidFill>
                <a:schemeClr val="tx1"/>
              </a:solidFill>
              <a:latin typeface="+mj-lt"/>
              <a:ea typeface="Trebuchet MS"/>
              <a:cs typeface="Trebuchet MS"/>
              <a:sym typeface="Trebuchet MS"/>
            </a:endParaRPr>
          </a:p>
        </p:txBody>
      </p:sp>
      <p:grpSp>
        <p:nvGrpSpPr>
          <p:cNvPr id="387" name="Google Shape;387;p42"/>
          <p:cNvGrpSpPr/>
          <p:nvPr/>
        </p:nvGrpSpPr>
        <p:grpSpPr>
          <a:xfrm>
            <a:off x="4588819" y="3428999"/>
            <a:ext cx="4066040" cy="2849559"/>
            <a:chOff x="4693647" y="3906284"/>
            <a:chExt cx="3445567" cy="2556661"/>
          </a:xfrm>
        </p:grpSpPr>
        <p:pic>
          <p:nvPicPr>
            <p:cNvPr id="388" name="Google Shape;388;p42"/>
            <p:cNvPicPr preferRelativeResize="0"/>
            <p:nvPr/>
          </p:nvPicPr>
          <p:blipFill rotWithShape="1">
            <a:blip r:embed="rId3">
              <a:alphaModFix/>
            </a:blip>
            <a:srcRect/>
            <a:stretch/>
          </p:blipFill>
          <p:spPr>
            <a:xfrm>
              <a:off x="4726778" y="3906284"/>
              <a:ext cx="3412436" cy="2556661"/>
            </a:xfrm>
            <a:prstGeom prst="rect">
              <a:avLst/>
            </a:prstGeom>
            <a:noFill/>
            <a:ln>
              <a:noFill/>
            </a:ln>
          </p:spPr>
        </p:pic>
        <p:sp>
          <p:nvSpPr>
            <p:cNvPr id="389" name="Google Shape;389;p42"/>
            <p:cNvSpPr/>
            <p:nvPr/>
          </p:nvSpPr>
          <p:spPr>
            <a:xfrm>
              <a:off x="4693647" y="6197566"/>
              <a:ext cx="109993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Trebuchet MS"/>
                  <a:ea typeface="Trebuchet MS"/>
                  <a:cs typeface="Trebuchet MS"/>
                  <a:sym typeface="Trebuchet MS"/>
                </a:rPr>
                <a:t>© Liam Wolff</a:t>
              </a:r>
              <a:endParaRPr/>
            </a:p>
          </p:txBody>
        </p:sp>
      </p:grpSp>
      <p:grpSp>
        <p:nvGrpSpPr>
          <p:cNvPr id="390" name="Google Shape;390;p42"/>
          <p:cNvGrpSpPr/>
          <p:nvPr/>
        </p:nvGrpSpPr>
        <p:grpSpPr>
          <a:xfrm>
            <a:off x="291547" y="3429000"/>
            <a:ext cx="3803374" cy="2849559"/>
            <a:chOff x="345745" y="3594228"/>
            <a:chExt cx="3803374" cy="2849559"/>
          </a:xfrm>
        </p:grpSpPr>
        <p:pic>
          <p:nvPicPr>
            <p:cNvPr id="391" name="Google Shape;391;p42"/>
            <p:cNvPicPr preferRelativeResize="0"/>
            <p:nvPr/>
          </p:nvPicPr>
          <p:blipFill rotWithShape="1">
            <a:blip r:embed="rId4">
              <a:alphaModFix/>
            </a:blip>
            <a:srcRect/>
            <a:stretch/>
          </p:blipFill>
          <p:spPr>
            <a:xfrm>
              <a:off x="345745" y="3594228"/>
              <a:ext cx="3803374" cy="2849559"/>
            </a:xfrm>
            <a:prstGeom prst="rect">
              <a:avLst/>
            </a:prstGeom>
            <a:noFill/>
            <a:ln>
              <a:noFill/>
            </a:ln>
          </p:spPr>
        </p:pic>
        <p:sp>
          <p:nvSpPr>
            <p:cNvPr id="392" name="Google Shape;392;p42"/>
            <p:cNvSpPr/>
            <p:nvPr/>
          </p:nvSpPr>
          <p:spPr>
            <a:xfrm>
              <a:off x="345745" y="6161205"/>
              <a:ext cx="1093304"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Trebuchet MS"/>
                  <a:ea typeface="Trebuchet MS"/>
                  <a:cs typeface="Trebuchet MS"/>
                  <a:sym typeface="Trebuchet MS"/>
                </a:rPr>
                <a:t>© Janis Stone</a:t>
              </a:r>
              <a:endParaRPr/>
            </a:p>
          </p:txBody>
        </p:sp>
      </p:grpSp>
      <p:grpSp>
        <p:nvGrpSpPr>
          <p:cNvPr id="393" name="Google Shape;393;p42"/>
          <p:cNvGrpSpPr/>
          <p:nvPr/>
        </p:nvGrpSpPr>
        <p:grpSpPr>
          <a:xfrm>
            <a:off x="2537070" y="128515"/>
            <a:ext cx="3604592" cy="2719717"/>
            <a:chOff x="4678017" y="245457"/>
            <a:chExt cx="3604592" cy="2719717"/>
          </a:xfrm>
        </p:grpSpPr>
        <p:pic>
          <p:nvPicPr>
            <p:cNvPr id="394" name="Google Shape;394;p42"/>
            <p:cNvPicPr preferRelativeResize="0"/>
            <p:nvPr/>
          </p:nvPicPr>
          <p:blipFill rotWithShape="1">
            <a:blip r:embed="rId5">
              <a:alphaModFix/>
            </a:blip>
            <a:srcRect/>
            <a:stretch/>
          </p:blipFill>
          <p:spPr>
            <a:xfrm>
              <a:off x="4678017" y="245457"/>
              <a:ext cx="3604592" cy="2706260"/>
            </a:xfrm>
            <a:prstGeom prst="rect">
              <a:avLst/>
            </a:prstGeom>
            <a:noFill/>
            <a:ln>
              <a:noFill/>
            </a:ln>
          </p:spPr>
        </p:pic>
        <p:sp>
          <p:nvSpPr>
            <p:cNvPr id="395" name="Google Shape;395;p42"/>
            <p:cNvSpPr/>
            <p:nvPr/>
          </p:nvSpPr>
          <p:spPr>
            <a:xfrm>
              <a:off x="4725589" y="2709612"/>
              <a:ext cx="1099931" cy="2555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Trebuchet MS"/>
                  <a:ea typeface="Trebuchet MS"/>
                  <a:cs typeface="Trebuchet MS"/>
                  <a:sym typeface="Trebuchet MS"/>
                </a:rPr>
                <a:t>© Paul Hueber</a:t>
              </a:r>
              <a:endParaRPr sz="1000">
                <a:solidFill>
                  <a:schemeClr val="lt1"/>
                </a:solidFill>
                <a:latin typeface="Trebuchet MS"/>
                <a:ea typeface="Trebuchet MS"/>
                <a:cs typeface="Trebuchet MS"/>
                <a:sym typeface="Trebuchet MS"/>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3"/>
          <p:cNvSpPr/>
          <p:nvPr/>
        </p:nvSpPr>
        <p:spPr>
          <a:xfrm>
            <a:off x="304798" y="0"/>
            <a:ext cx="276578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BIRDS</a:t>
            </a:r>
            <a:endParaRPr sz="4000" dirty="0">
              <a:solidFill>
                <a:schemeClr val="tx1"/>
              </a:solidFill>
              <a:latin typeface="+mj-lt"/>
              <a:ea typeface="Trebuchet MS"/>
              <a:cs typeface="Trebuchet MS"/>
              <a:sym typeface="Trebuchet MS"/>
            </a:endParaRPr>
          </a:p>
        </p:txBody>
      </p:sp>
      <p:sp>
        <p:nvSpPr>
          <p:cNvPr id="401" name="Google Shape;401;p43"/>
          <p:cNvSpPr txBox="1"/>
          <p:nvPr/>
        </p:nvSpPr>
        <p:spPr>
          <a:xfrm>
            <a:off x="282220" y="803425"/>
            <a:ext cx="8511822" cy="5889844"/>
          </a:xfrm>
          <a:prstGeom prst="rect">
            <a:avLst/>
          </a:prstGeom>
          <a:noFill/>
          <a:ln>
            <a:noFill/>
          </a:ln>
        </p:spPr>
        <p:txBody>
          <a:bodyPr spcFirstLastPara="1" wrap="square" lIns="91425" tIns="45700" rIns="91425" bIns="45700" anchor="t" anchorCtr="0">
            <a:noAutofit/>
          </a:bodyPr>
          <a:lstStyle/>
          <a:p>
            <a:pPr marL="342900" indent="-342900">
              <a:lnSpc>
                <a:spcPct val="90000"/>
              </a:lnSpc>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American White Pelican- </a:t>
            </a:r>
            <a:r>
              <a:rPr lang="en-CA" sz="1800" dirty="0">
                <a:effectLst/>
                <a:latin typeface="Arial" panose="020B0604020202020204" pitchFamily="34" charset="0"/>
                <a:ea typeface="Calibri" panose="020F0502020204030204" pitchFamily="34" charset="0"/>
                <a:cs typeface="Arial" panose="020B0604020202020204" pitchFamily="34" charset="0"/>
              </a:rPr>
              <a:t>One of the largest birds in North America, with a nine-foot wingspan!  They have a very long, orange bill and forage by swimming on the surface, dipping their bills to scoop up fish, then raising their bills to drain water and swallow their prey.  Though females lay two eggs, only one chick typically survives.</a:t>
            </a:r>
            <a:endParaRPr sz="1800" dirty="0">
              <a:latin typeface="Arial" panose="020B0604020202020204" pitchFamily="34" charset="0"/>
              <a:cs typeface="Arial" panose="020B0604020202020204" pitchFamily="34" charset="0"/>
            </a:endParaRPr>
          </a:p>
          <a:p>
            <a:pPr marL="800100" lvl="1" indent="-342900">
              <a:lnSpc>
                <a:spcPct val="90000"/>
              </a:lnSpc>
              <a:buClr>
                <a:schemeClr val="accent6">
                  <a:lumMod val="75000"/>
                </a:schemeClr>
              </a:buClr>
              <a:buSzPts val="1200"/>
              <a:buFont typeface="Noto Sans Symbols"/>
              <a:buChar char="⮚"/>
            </a:pPr>
            <a:r>
              <a:rPr lang="en-US" sz="1600" b="0" i="0" u="none" strike="noStrike" cap="none" dirty="0">
                <a:solidFill>
                  <a:srgbClr val="226292"/>
                </a:solidFill>
                <a:latin typeface="+mn-lt"/>
                <a:ea typeface="Trebuchet MS"/>
                <a:cs typeface="Trebuchet MS"/>
                <a:sym typeface="Trebuchet MS"/>
              </a:rPr>
              <a:t>Scientific/</a:t>
            </a:r>
            <a:r>
              <a:rPr lang="en-US" sz="1600" dirty="0">
                <a:solidFill>
                  <a:srgbClr val="226292"/>
                </a:solidFill>
                <a:latin typeface="+mn-lt"/>
                <a:ea typeface="Trebuchet MS"/>
                <a:cs typeface="Trebuchet MS"/>
                <a:sym typeface="Trebuchet MS"/>
              </a:rPr>
              <a:t>Latin- </a:t>
            </a:r>
            <a:r>
              <a:rPr lang="en-US" sz="1600" i="1" dirty="0" err="1">
                <a:solidFill>
                  <a:srgbClr val="226292"/>
                </a:solidFill>
                <a:latin typeface="+mn-lt"/>
                <a:ea typeface="Trebuchet MS"/>
                <a:cs typeface="Trebuchet MS"/>
                <a:sym typeface="Trebuchet MS"/>
              </a:rPr>
              <a:t>Pelecanus</a:t>
            </a:r>
            <a:r>
              <a:rPr lang="en-US" sz="1600" i="1" dirty="0">
                <a:solidFill>
                  <a:srgbClr val="226292"/>
                </a:solidFill>
                <a:latin typeface="+mn-lt"/>
                <a:ea typeface="Trebuchet MS"/>
                <a:cs typeface="Trebuchet MS"/>
                <a:sym typeface="Trebuchet MS"/>
              </a:rPr>
              <a:t> </a:t>
            </a:r>
            <a:r>
              <a:rPr lang="en-US" sz="1600" i="1" dirty="0" err="1">
                <a:solidFill>
                  <a:srgbClr val="226292"/>
                </a:solidFill>
                <a:latin typeface="+mn-lt"/>
                <a:ea typeface="Trebuchet MS"/>
                <a:cs typeface="Trebuchet MS"/>
                <a:sym typeface="Trebuchet MS"/>
              </a:rPr>
              <a:t>erythrorhynchos</a:t>
            </a:r>
            <a:r>
              <a:rPr lang="en-US" sz="1600" dirty="0">
                <a:solidFill>
                  <a:srgbClr val="226292"/>
                </a:solidFill>
                <a:latin typeface="+mn-lt"/>
                <a:ea typeface="Trebuchet MS"/>
                <a:cs typeface="Trebuchet MS"/>
                <a:sym typeface="Trebuchet MS"/>
              </a:rPr>
              <a:t>, French- un </a:t>
            </a:r>
            <a:r>
              <a:rPr lang="en-US" sz="1600" dirty="0" err="1">
                <a:solidFill>
                  <a:srgbClr val="226292"/>
                </a:solidFill>
                <a:latin typeface="+mn-lt"/>
                <a:ea typeface="Trebuchet MS"/>
                <a:cs typeface="Trebuchet MS"/>
                <a:sym typeface="Trebuchet MS"/>
              </a:rPr>
              <a:t>pélican</a:t>
            </a:r>
            <a:r>
              <a:rPr lang="en-US" sz="1600" dirty="0">
                <a:solidFill>
                  <a:srgbClr val="226292"/>
                </a:solidFill>
                <a:latin typeface="+mn-lt"/>
                <a:ea typeface="Trebuchet MS"/>
                <a:cs typeface="Trebuchet MS"/>
                <a:sym typeface="Trebuchet MS"/>
              </a:rPr>
              <a:t> blanc, Cree- </a:t>
            </a:r>
            <a:r>
              <a:rPr lang="en-US" sz="1600" dirty="0" err="1">
                <a:solidFill>
                  <a:srgbClr val="226292"/>
                </a:solidFill>
                <a:latin typeface="+mn-lt"/>
                <a:ea typeface="Trebuchet MS"/>
                <a:cs typeface="Trebuchet MS"/>
                <a:sym typeface="Trebuchet MS"/>
              </a:rPr>
              <a:t>cahcahkiw</a:t>
            </a:r>
            <a:r>
              <a:rPr lang="en-US" sz="1600" dirty="0">
                <a:solidFill>
                  <a:srgbClr val="226292"/>
                </a:solidFill>
                <a:latin typeface="+mn-lt"/>
                <a:ea typeface="Trebuchet MS"/>
                <a:cs typeface="Trebuchet MS"/>
                <a:sym typeface="Trebuchet MS"/>
              </a:rPr>
              <a:t>, Michif- </a:t>
            </a:r>
            <a:r>
              <a:rPr lang="en-US" sz="1600" dirty="0" err="1">
                <a:solidFill>
                  <a:srgbClr val="226292"/>
                </a:solidFill>
                <a:latin typeface="+mn-lt"/>
                <a:ea typeface="Trebuchet MS"/>
                <a:cs typeface="Trebuchet MS"/>
                <a:sym typeface="Trebuchet MS"/>
              </a:rPr>
              <a:t>aen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nwayzoo</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avik</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enn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graan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boosh</a:t>
            </a:r>
            <a:endParaRPr sz="1600" dirty="0">
              <a:latin typeface="+mn-lt"/>
            </a:endParaRPr>
          </a:p>
          <a:p>
            <a:pPr marL="0" marR="0" lvl="0" indent="0" algn="l" rtl="0">
              <a:lnSpc>
                <a:spcPct val="90000"/>
              </a:lnSpc>
              <a:spcBef>
                <a:spcPts val="0"/>
              </a:spcBef>
              <a:spcAft>
                <a:spcPts val="0"/>
              </a:spcAft>
              <a:buClr>
                <a:schemeClr val="accent1"/>
              </a:buClr>
              <a:buSzPts val="2400"/>
              <a:buFont typeface="Trebuchet MS"/>
              <a:buNone/>
            </a:pPr>
            <a:endParaRPr sz="2400" dirty="0">
              <a:solidFill>
                <a:srgbClr val="226292"/>
              </a:solidFill>
              <a:latin typeface="+mn-lt"/>
              <a:ea typeface="Trebuchet MS"/>
              <a:cs typeface="Trebuchet MS"/>
              <a:sym typeface="Trebuchet MS"/>
            </a:endParaRPr>
          </a:p>
          <a:p>
            <a:pPr marL="342900" indent="-342900">
              <a:lnSpc>
                <a:spcPct val="90000"/>
              </a:lnSpc>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Sandhill Crane- </a:t>
            </a:r>
            <a:r>
              <a:rPr lang="en-CA" sz="1800" dirty="0">
                <a:effectLst/>
                <a:latin typeface="Arial" panose="020B0604020202020204" pitchFamily="34" charset="0"/>
                <a:ea typeface="Calibri" panose="020F0502020204030204" pitchFamily="34" charset="0"/>
                <a:cs typeface="Arial" panose="020B0604020202020204" pitchFamily="34" charset="0"/>
              </a:rPr>
              <a:t>Sandhill cranes are very large, tall birds with a long neck, long legs and broad wings.  They are known for their dancing skills and when courting they stretch their wings, pump their heads, bow and leap in to the air in a graceful and energetic dance.  Most cranes lay just two eggs and usually only one survives.</a:t>
            </a:r>
            <a:endParaRPr lang="en-CA" dirty="0">
              <a:latin typeface="+mn-lt"/>
            </a:endParaRPr>
          </a:p>
          <a:p>
            <a:pPr marL="800100" lvl="1" indent="-342900">
              <a:lnSpc>
                <a:spcPct val="90000"/>
              </a:lnSpc>
              <a:buClr>
                <a:schemeClr val="accent6">
                  <a:lumMod val="75000"/>
                </a:schemeClr>
              </a:buClr>
              <a:buSzPts val="1200"/>
              <a:buFont typeface="Noto Sans Symbols"/>
              <a:buChar char="⮚"/>
            </a:pPr>
            <a:r>
              <a:rPr lang="en-US" sz="1600" b="0" i="0" u="none" strike="noStrike" cap="none" dirty="0">
                <a:solidFill>
                  <a:srgbClr val="226292"/>
                </a:solidFill>
                <a:latin typeface="+mn-lt"/>
                <a:ea typeface="Trebuchet MS"/>
                <a:cs typeface="Trebuchet MS"/>
                <a:sym typeface="Trebuchet MS"/>
              </a:rPr>
              <a:t>Scientific/</a:t>
            </a:r>
            <a:r>
              <a:rPr lang="en-US" sz="1600" dirty="0">
                <a:solidFill>
                  <a:srgbClr val="226292"/>
                </a:solidFill>
                <a:latin typeface="+mn-lt"/>
                <a:ea typeface="Trebuchet MS"/>
                <a:cs typeface="Trebuchet MS"/>
                <a:sym typeface="Trebuchet MS"/>
              </a:rPr>
              <a:t>Latin- </a:t>
            </a:r>
            <a:r>
              <a:rPr lang="en-US" sz="1600" i="1" dirty="0">
                <a:solidFill>
                  <a:srgbClr val="226292"/>
                </a:solidFill>
                <a:latin typeface="+mn-lt"/>
                <a:ea typeface="Trebuchet MS"/>
                <a:cs typeface="Trebuchet MS"/>
                <a:sym typeface="Trebuchet MS"/>
              </a:rPr>
              <a:t>Grus canadensis</a:t>
            </a:r>
            <a:r>
              <a:rPr lang="en-US" sz="1600" dirty="0">
                <a:solidFill>
                  <a:srgbClr val="226292"/>
                </a:solidFill>
                <a:latin typeface="+mn-lt"/>
                <a:ea typeface="Trebuchet MS"/>
                <a:cs typeface="Trebuchet MS"/>
                <a:sym typeface="Trebuchet MS"/>
              </a:rPr>
              <a:t>, French- </a:t>
            </a:r>
            <a:r>
              <a:rPr lang="en-US" sz="1600" dirty="0" err="1">
                <a:solidFill>
                  <a:srgbClr val="226292"/>
                </a:solidFill>
                <a:latin typeface="+mn-lt"/>
                <a:ea typeface="Trebuchet MS"/>
                <a:cs typeface="Trebuchet MS"/>
                <a:sym typeface="Trebuchet MS"/>
              </a:rPr>
              <a:t>une</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grue</a:t>
            </a:r>
            <a:r>
              <a:rPr lang="en-US" sz="1600" dirty="0">
                <a:solidFill>
                  <a:srgbClr val="226292"/>
                </a:solidFill>
                <a:latin typeface="+mn-lt"/>
                <a:ea typeface="Trebuchet MS"/>
                <a:cs typeface="Trebuchet MS"/>
                <a:sym typeface="Trebuchet MS"/>
              </a:rPr>
              <a:t> du Canada, Cree- </a:t>
            </a:r>
            <a:r>
              <a:rPr lang="en-US" sz="1600" dirty="0" err="1">
                <a:solidFill>
                  <a:srgbClr val="226292"/>
                </a:solidFill>
                <a:latin typeface="+mn-lt"/>
                <a:ea typeface="Trebuchet MS"/>
                <a:cs typeface="Trebuchet MS"/>
                <a:sym typeface="Trebuchet MS"/>
              </a:rPr>
              <a:t>ocicâhk</a:t>
            </a:r>
            <a:r>
              <a:rPr lang="en-US" sz="1600" dirty="0">
                <a:solidFill>
                  <a:srgbClr val="226292"/>
                </a:solidFill>
                <a:latin typeface="+mn-lt"/>
                <a:ea typeface="Trebuchet MS"/>
                <a:cs typeface="Trebuchet MS"/>
                <a:sym typeface="Trebuchet MS"/>
              </a:rPr>
              <a:t>, Michif- lii </a:t>
            </a:r>
            <a:r>
              <a:rPr lang="en-US" sz="1600" dirty="0" err="1">
                <a:solidFill>
                  <a:srgbClr val="226292"/>
                </a:solidFill>
                <a:latin typeface="+mn-lt"/>
                <a:ea typeface="Trebuchet MS"/>
                <a:cs typeface="Trebuchet MS"/>
                <a:sym typeface="Trebuchet MS"/>
              </a:rPr>
              <a:t>greu</a:t>
            </a:r>
            <a:endParaRPr sz="1600" dirty="0">
              <a:latin typeface="+mn-lt"/>
            </a:endParaRPr>
          </a:p>
          <a:p>
            <a:pPr marL="342900" marR="0" lvl="0" indent="-342900" algn="l" rtl="0">
              <a:lnSpc>
                <a:spcPct val="90000"/>
              </a:lnSpc>
              <a:spcBef>
                <a:spcPts val="0"/>
              </a:spcBef>
              <a:spcAft>
                <a:spcPts val="0"/>
              </a:spcAft>
              <a:buClr>
                <a:srgbClr val="226292"/>
              </a:buClr>
              <a:buSzPts val="2400"/>
              <a:buFont typeface="Noto Sans Symbols"/>
              <a:buChar char="⮚"/>
            </a:pPr>
            <a:endParaRPr lang="en-US" sz="2400" dirty="0">
              <a:solidFill>
                <a:srgbClr val="226292"/>
              </a:solidFill>
              <a:latin typeface="+mn-lt"/>
              <a:ea typeface="Trebuchet MS"/>
              <a:cs typeface="Trebuchet MS"/>
              <a:sym typeface="Trebuchet MS"/>
            </a:endParaRPr>
          </a:p>
          <a:p>
            <a:pPr marL="342900" indent="-342900">
              <a:lnSpc>
                <a:spcPct val="90000"/>
              </a:lnSpc>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Great Blue Heron- </a:t>
            </a:r>
            <a:r>
              <a:rPr lang="en-CA" sz="1800" dirty="0">
                <a:effectLst/>
                <a:latin typeface="Arial" panose="020B0604020202020204" pitchFamily="34" charset="0"/>
                <a:ea typeface="Calibri" panose="020F0502020204030204" pitchFamily="34" charset="0"/>
                <a:cs typeface="Arial" panose="020B0604020202020204" pitchFamily="34" charset="0"/>
              </a:rPr>
              <a:t>Great Blue Herons are very tall and stand 3 to 4.5 feet tall.  In flight, they look huge, with a 6 foot wingspan.  Thanks to specially shaped neck vertebrae, Great Blue Herons can quickly strike prey at a distance, feeding on fish, amphibians, reptiles, small mammals and even other birds.</a:t>
            </a:r>
            <a:endParaRPr dirty="0">
              <a:latin typeface="+mn-lt"/>
            </a:endParaRPr>
          </a:p>
          <a:p>
            <a:pPr marL="800100" lvl="1" indent="-342900">
              <a:lnSpc>
                <a:spcPct val="90000"/>
              </a:lnSpc>
              <a:buClr>
                <a:schemeClr val="accent6">
                  <a:lumMod val="75000"/>
                </a:schemeClr>
              </a:buClr>
              <a:buSzPts val="1200"/>
              <a:buFont typeface="Noto Sans Symbols"/>
              <a:buChar char="⮚"/>
            </a:pPr>
            <a:r>
              <a:rPr lang="en-US" sz="1600" b="0" i="0" u="none" strike="noStrike" cap="none" dirty="0">
                <a:solidFill>
                  <a:srgbClr val="226292"/>
                </a:solidFill>
                <a:latin typeface="+mn-lt"/>
                <a:ea typeface="Trebuchet MS"/>
                <a:cs typeface="Trebuchet MS"/>
                <a:sym typeface="Trebuchet MS"/>
              </a:rPr>
              <a:t>Scientific/</a:t>
            </a:r>
            <a:r>
              <a:rPr lang="en-US" sz="1600" dirty="0">
                <a:solidFill>
                  <a:srgbClr val="226292"/>
                </a:solidFill>
                <a:latin typeface="+mn-lt"/>
                <a:ea typeface="Trebuchet MS"/>
                <a:cs typeface="Trebuchet MS"/>
                <a:sym typeface="Trebuchet MS"/>
              </a:rPr>
              <a:t>Latin- </a:t>
            </a:r>
            <a:r>
              <a:rPr lang="en-US" sz="1600" i="1" dirty="0" err="1">
                <a:solidFill>
                  <a:srgbClr val="226292"/>
                </a:solidFill>
                <a:latin typeface="+mn-lt"/>
                <a:ea typeface="Trebuchet MS"/>
                <a:cs typeface="Trebuchet MS"/>
                <a:sym typeface="Trebuchet MS"/>
              </a:rPr>
              <a:t>Ardea</a:t>
            </a:r>
            <a:r>
              <a:rPr lang="en-US" sz="1600" i="1" dirty="0">
                <a:solidFill>
                  <a:srgbClr val="226292"/>
                </a:solidFill>
                <a:latin typeface="+mn-lt"/>
                <a:ea typeface="Trebuchet MS"/>
                <a:cs typeface="Trebuchet MS"/>
                <a:sym typeface="Trebuchet MS"/>
              </a:rPr>
              <a:t> </a:t>
            </a:r>
            <a:r>
              <a:rPr lang="en-US" sz="1600" i="1" dirty="0" err="1">
                <a:solidFill>
                  <a:srgbClr val="226292"/>
                </a:solidFill>
                <a:latin typeface="+mn-lt"/>
                <a:ea typeface="Trebuchet MS"/>
                <a:cs typeface="Trebuchet MS"/>
                <a:sym typeface="Trebuchet MS"/>
              </a:rPr>
              <a:t>herodias</a:t>
            </a:r>
            <a:r>
              <a:rPr lang="en-US" sz="1600" dirty="0">
                <a:solidFill>
                  <a:srgbClr val="226292"/>
                </a:solidFill>
                <a:latin typeface="+mn-lt"/>
                <a:ea typeface="Trebuchet MS"/>
                <a:cs typeface="Trebuchet MS"/>
                <a:sym typeface="Trebuchet MS"/>
              </a:rPr>
              <a:t>, French- un grand </a:t>
            </a:r>
            <a:r>
              <a:rPr lang="en-US" sz="1600" dirty="0" err="1">
                <a:solidFill>
                  <a:srgbClr val="226292"/>
                </a:solidFill>
                <a:latin typeface="+mn-lt"/>
                <a:ea typeface="Trebuchet MS"/>
                <a:cs typeface="Trebuchet MS"/>
                <a:sym typeface="Trebuchet MS"/>
              </a:rPr>
              <a:t>héron</a:t>
            </a:r>
            <a:r>
              <a:rPr lang="en-US" sz="1600" dirty="0">
                <a:solidFill>
                  <a:srgbClr val="226292"/>
                </a:solidFill>
                <a:latin typeface="+mn-lt"/>
                <a:ea typeface="Trebuchet MS"/>
                <a:cs typeface="Trebuchet MS"/>
                <a:sym typeface="Trebuchet MS"/>
              </a:rPr>
              <a:t> bleu, Cree- </a:t>
            </a:r>
            <a:r>
              <a:rPr lang="en-US" sz="1600" dirty="0" err="1">
                <a:solidFill>
                  <a:srgbClr val="226292"/>
                </a:solidFill>
                <a:latin typeface="+mn-lt"/>
                <a:ea typeface="Trebuchet MS"/>
                <a:cs typeface="Trebuchet MS"/>
                <a:sym typeface="Trebuchet MS"/>
              </a:rPr>
              <a:t>mohkahasiw</a:t>
            </a:r>
            <a:r>
              <a:rPr lang="en-US" sz="1600" dirty="0">
                <a:solidFill>
                  <a:srgbClr val="226292"/>
                </a:solidFill>
                <a:latin typeface="+mn-lt"/>
                <a:ea typeface="Trebuchet MS"/>
                <a:cs typeface="Trebuchet MS"/>
                <a:sym typeface="Trebuchet MS"/>
              </a:rPr>
              <a:t>, Michif-  </a:t>
            </a:r>
            <a:r>
              <a:rPr lang="en-US" sz="1600" dirty="0" err="1">
                <a:solidFill>
                  <a:srgbClr val="226292"/>
                </a:solidFill>
                <a:latin typeface="+mn-lt"/>
                <a:ea typeface="Trebuchet MS"/>
                <a:cs typeface="Trebuchet MS"/>
                <a:sym typeface="Trebuchet MS"/>
              </a:rPr>
              <a:t>aen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bitorr</a:t>
            </a:r>
            <a:endParaRPr sz="1600" dirty="0">
              <a:latin typeface="+mn-lt"/>
            </a:endParaRPr>
          </a:p>
          <a:p>
            <a:pPr marL="342900" marR="0" lvl="0" indent="-190500" algn="l" rtl="0">
              <a:lnSpc>
                <a:spcPct val="90000"/>
              </a:lnSpc>
              <a:spcBef>
                <a:spcPts val="0"/>
              </a:spcBef>
              <a:spcAft>
                <a:spcPts val="0"/>
              </a:spcAft>
              <a:buClr>
                <a:schemeClr val="accent1"/>
              </a:buClr>
              <a:buSzPts val="2400"/>
              <a:buFont typeface="Noto Sans Symbols"/>
              <a:buNone/>
            </a:pPr>
            <a:endParaRPr sz="2400" dirty="0">
              <a:solidFill>
                <a:srgbClr val="226292"/>
              </a:solidFill>
              <a:latin typeface="+mn-lt"/>
              <a:ea typeface="Trebuchet MS"/>
              <a:cs typeface="Trebuchet MS"/>
              <a:sym typeface="Trebuchet MS"/>
            </a:endParaRPr>
          </a:p>
          <a:p>
            <a:pPr marL="342900" marR="0" lvl="0" indent="-190500" algn="l" rtl="0">
              <a:lnSpc>
                <a:spcPct val="90000"/>
              </a:lnSpc>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lnSpc>
                <a:spcPct val="90000"/>
              </a:lnSpc>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lnSpc>
                <a:spcPct val="90000"/>
              </a:lnSpc>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p:nvPr/>
        </p:nvSpPr>
        <p:spPr>
          <a:xfrm>
            <a:off x="300758" y="192475"/>
            <a:ext cx="7892778"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tx1"/>
                </a:solidFill>
                <a:latin typeface="+mj-lt"/>
                <a:ea typeface="Trebuchet MS"/>
                <a:cs typeface="Trebuchet MS"/>
                <a:sym typeface="Trebuchet MS"/>
              </a:rPr>
              <a:t>INSECT LARVAE AND NYMPHS</a:t>
            </a:r>
            <a:endParaRPr sz="3600" dirty="0">
              <a:solidFill>
                <a:schemeClr val="tx1"/>
              </a:solidFill>
              <a:latin typeface="+mj-lt"/>
              <a:ea typeface="Trebuchet MS"/>
              <a:cs typeface="Trebuchet MS"/>
              <a:sym typeface="Trebuchet MS"/>
            </a:endParaRPr>
          </a:p>
        </p:txBody>
      </p:sp>
      <p:sp>
        <p:nvSpPr>
          <p:cNvPr id="173" name="Google Shape;173;p20"/>
          <p:cNvSpPr txBox="1"/>
          <p:nvPr/>
        </p:nvSpPr>
        <p:spPr>
          <a:xfrm>
            <a:off x="180505" y="1084918"/>
            <a:ext cx="8013031" cy="6206249"/>
          </a:xfrm>
          <a:prstGeom prst="rect">
            <a:avLst/>
          </a:prstGeom>
          <a:noFill/>
          <a:ln>
            <a:noFill/>
          </a:ln>
        </p:spPr>
        <p:txBody>
          <a:bodyPr spcFirstLastPara="1" wrap="square" lIns="91425" tIns="45700" rIns="91425" bIns="45700" anchor="t" anchorCtr="0">
            <a:noAutofit/>
          </a:bodyPr>
          <a:lstStyle/>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mj-lt"/>
                <a:ea typeface="Trebuchet MS"/>
                <a:cs typeface="Trebuchet MS"/>
                <a:sym typeface="Trebuchet MS"/>
              </a:rPr>
              <a:t>Dragonfly Nymphs-</a:t>
            </a:r>
            <a:r>
              <a:rPr lang="en-US" sz="1600" dirty="0">
                <a:solidFill>
                  <a:schemeClr val="dk1"/>
                </a:solidFill>
                <a:latin typeface="+mj-lt"/>
              </a:rPr>
              <a:t> </a:t>
            </a:r>
            <a:r>
              <a:rPr lang="en-US" sz="1600" dirty="0">
                <a:solidFill>
                  <a:schemeClr val="dk1"/>
                </a:solidFill>
                <a:latin typeface="+mn-lt"/>
              </a:rPr>
              <a:t>Are large predators of the aquatic invertebrate world. They have hinged mouthparts that can rapidly clamp down on their prey. Their bodies are flat, and wide when compared to damselfly nymphs.</a:t>
            </a:r>
            <a:r>
              <a:rPr lang="en-US" sz="1600" dirty="0">
                <a:solidFill>
                  <a:srgbClr val="226292"/>
                </a:solidFill>
                <a:latin typeface="+mn-lt"/>
                <a:ea typeface="Trebuchet MS"/>
                <a:cs typeface="Trebuchet MS"/>
                <a:sym typeface="Trebuchet MS"/>
              </a:rPr>
              <a:t> </a:t>
            </a:r>
            <a:r>
              <a:rPr lang="en-US" dirty="0">
                <a:solidFill>
                  <a:srgbClr val="226292"/>
                </a:solidFill>
                <a:latin typeface="+mn-lt"/>
                <a:ea typeface="Trebuchet MS"/>
                <a:cs typeface="Trebuchet MS"/>
                <a:sym typeface="Trebuchet MS"/>
              </a:rPr>
              <a:t>Scientific/Latin: Sub-Order- Anisoptera (many species), French-</a:t>
            </a:r>
            <a:r>
              <a:rPr lang="en-US" dirty="0" err="1">
                <a:solidFill>
                  <a:srgbClr val="226292"/>
                </a:solidFill>
                <a:latin typeface="+mn-lt"/>
                <a:ea typeface="Trebuchet MS"/>
                <a:cs typeface="Trebuchet MS"/>
                <a:sym typeface="Trebuchet MS"/>
              </a:rPr>
              <a:t>une</a:t>
            </a:r>
            <a:r>
              <a:rPr lang="en-US" dirty="0">
                <a:solidFill>
                  <a:srgbClr val="226292"/>
                </a:solidFill>
                <a:latin typeface="+mn-lt"/>
                <a:ea typeface="Trebuchet MS"/>
                <a:cs typeface="Trebuchet MS"/>
                <a:sym typeface="Trebuchet MS"/>
              </a:rPr>
              <a:t> </a:t>
            </a:r>
            <a:r>
              <a:rPr lang="en-US" dirty="0" err="1">
                <a:solidFill>
                  <a:srgbClr val="226292"/>
                </a:solidFill>
                <a:latin typeface="+mn-lt"/>
                <a:ea typeface="Trebuchet MS"/>
                <a:cs typeface="Trebuchet MS"/>
                <a:sym typeface="Trebuchet MS"/>
              </a:rPr>
              <a:t>nymphe</a:t>
            </a:r>
            <a:r>
              <a:rPr lang="en-US" dirty="0">
                <a:solidFill>
                  <a:srgbClr val="226292"/>
                </a:solidFill>
                <a:latin typeface="+mn-lt"/>
                <a:ea typeface="Trebuchet MS"/>
                <a:cs typeface="Trebuchet MS"/>
                <a:sym typeface="Trebuchet MS"/>
              </a:rPr>
              <a:t> de </a:t>
            </a:r>
            <a:r>
              <a:rPr lang="en-US" dirty="0" err="1">
                <a:solidFill>
                  <a:srgbClr val="226292"/>
                </a:solidFill>
                <a:latin typeface="+mn-lt"/>
                <a:ea typeface="Trebuchet MS"/>
                <a:cs typeface="Trebuchet MS"/>
                <a:sym typeface="Trebuchet MS"/>
              </a:rPr>
              <a:t>libellule</a:t>
            </a:r>
            <a:r>
              <a:rPr lang="en-US" dirty="0">
                <a:solidFill>
                  <a:srgbClr val="226292"/>
                </a:solidFill>
                <a:latin typeface="+mn-lt"/>
                <a:ea typeface="Trebuchet MS"/>
                <a:cs typeface="Trebuchet MS"/>
                <a:sym typeface="Trebuchet MS"/>
              </a:rPr>
              <a:t>, Cree- </a:t>
            </a:r>
            <a:r>
              <a:rPr lang="en-US" dirty="0" err="1">
                <a:solidFill>
                  <a:srgbClr val="226292"/>
                </a:solidFill>
                <a:latin typeface="+mn-lt"/>
                <a:ea typeface="Trebuchet MS"/>
                <a:cs typeface="Trebuchet MS"/>
                <a:sym typeface="Trebuchet MS"/>
              </a:rPr>
              <a:t>côwêhkanâpisîs</a:t>
            </a:r>
            <a:r>
              <a:rPr lang="en-US" dirty="0">
                <a:solidFill>
                  <a:srgbClr val="226292"/>
                </a:solidFill>
                <a:latin typeface="+mn-lt"/>
                <a:ea typeface="Trebuchet MS"/>
                <a:cs typeface="Trebuchet MS"/>
                <a:sym typeface="Trebuchet MS"/>
              </a:rPr>
              <a:t> </a:t>
            </a:r>
            <a:endParaRPr dirty="0">
              <a:solidFill>
                <a:srgbClr val="226292"/>
              </a:solidFill>
              <a:latin typeface="+mn-lt"/>
              <a:ea typeface="Trebuchet MS"/>
              <a:cs typeface="Trebuchet MS"/>
              <a:sym typeface="Trebuchet MS"/>
            </a:endParaRPr>
          </a:p>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mn-lt"/>
                <a:ea typeface="Trebuchet MS"/>
                <a:cs typeface="Trebuchet MS"/>
                <a:sym typeface="Trebuchet MS"/>
              </a:rPr>
              <a:t>Damselfly Nymphs-</a:t>
            </a:r>
            <a:r>
              <a:rPr lang="en-US" sz="1600" dirty="0">
                <a:solidFill>
                  <a:schemeClr val="dk1"/>
                </a:solidFill>
                <a:latin typeface="+mn-lt"/>
              </a:rPr>
              <a:t> Damselfly nymphs are long and slender, and breathe through three leaf-shaped gills at the end of their abdomens. They are also predators of the aquatic world, and have sharp mouthparts to trap their prey.</a:t>
            </a:r>
            <a:r>
              <a:rPr lang="en-US" sz="1600" dirty="0">
                <a:solidFill>
                  <a:srgbClr val="226292"/>
                </a:solidFill>
                <a:latin typeface="+mn-lt"/>
                <a:ea typeface="Trebuchet MS"/>
                <a:cs typeface="Trebuchet MS"/>
                <a:sym typeface="Trebuchet MS"/>
              </a:rPr>
              <a:t> </a:t>
            </a:r>
            <a:r>
              <a:rPr lang="en-US" dirty="0">
                <a:solidFill>
                  <a:srgbClr val="226292"/>
                </a:solidFill>
                <a:latin typeface="+mn-lt"/>
                <a:ea typeface="Trebuchet MS"/>
                <a:cs typeface="Trebuchet MS"/>
                <a:sym typeface="Trebuchet MS"/>
              </a:rPr>
              <a:t>Scientific/Latin: Sub-Order- Zygoptera (many species), French- </a:t>
            </a:r>
            <a:r>
              <a:rPr lang="en-US" dirty="0" err="1">
                <a:solidFill>
                  <a:srgbClr val="226292"/>
                </a:solidFill>
                <a:latin typeface="+mn-lt"/>
                <a:ea typeface="Trebuchet MS"/>
                <a:cs typeface="Trebuchet MS"/>
                <a:sym typeface="Trebuchet MS"/>
              </a:rPr>
              <a:t>une</a:t>
            </a:r>
            <a:r>
              <a:rPr lang="en-US" dirty="0">
                <a:solidFill>
                  <a:srgbClr val="226292"/>
                </a:solidFill>
                <a:latin typeface="+mn-lt"/>
                <a:ea typeface="Trebuchet MS"/>
                <a:cs typeface="Trebuchet MS"/>
                <a:sym typeface="Trebuchet MS"/>
              </a:rPr>
              <a:t> </a:t>
            </a:r>
            <a:r>
              <a:rPr lang="en-US" dirty="0" err="1">
                <a:solidFill>
                  <a:srgbClr val="226292"/>
                </a:solidFill>
                <a:latin typeface="+mn-lt"/>
                <a:ea typeface="Trebuchet MS"/>
                <a:cs typeface="Trebuchet MS"/>
                <a:sym typeface="Trebuchet MS"/>
              </a:rPr>
              <a:t>nymphe</a:t>
            </a:r>
            <a:r>
              <a:rPr lang="en-US" dirty="0">
                <a:solidFill>
                  <a:srgbClr val="226292"/>
                </a:solidFill>
                <a:latin typeface="+mn-lt"/>
                <a:ea typeface="Trebuchet MS"/>
                <a:cs typeface="Trebuchet MS"/>
                <a:sym typeface="Trebuchet MS"/>
              </a:rPr>
              <a:t> de demoiselle</a:t>
            </a:r>
          </a:p>
          <a:p>
            <a:pPr marL="457200" indent="-381000">
              <a:lnSpc>
                <a:spcPct val="115000"/>
              </a:lnSpc>
              <a:buClr>
                <a:schemeClr val="accent6">
                  <a:lumMod val="75000"/>
                </a:schemeClr>
              </a:buClr>
              <a:buSzPts val="2400"/>
              <a:buFont typeface="Noto Sans Symbols"/>
              <a:buChar char="⮚"/>
            </a:pPr>
            <a:r>
              <a:rPr lang="en-US" sz="1600" dirty="0">
                <a:solidFill>
                  <a:srgbClr val="226292"/>
                </a:solidFill>
                <a:latin typeface="+mn-lt"/>
                <a:ea typeface="Trebuchet MS"/>
                <a:cs typeface="Trebuchet MS"/>
                <a:sym typeface="Trebuchet MS"/>
              </a:rPr>
              <a:t>Mosquito Larvae- </a:t>
            </a:r>
            <a:r>
              <a:rPr lang="en-US" sz="1600" dirty="0">
                <a:solidFill>
                  <a:schemeClr val="dk1"/>
                </a:solidFill>
                <a:latin typeface="+mn-lt"/>
              </a:rPr>
              <a:t>Mosquito larvae are very poor swimmers and move about by wriggling. They breathe out of a tube that they stick above the surface of the water, and can be found in any pool of standing water. </a:t>
            </a:r>
            <a:r>
              <a:rPr lang="en-US" dirty="0">
                <a:solidFill>
                  <a:srgbClr val="226292"/>
                </a:solidFill>
                <a:latin typeface="+mn-lt"/>
                <a:ea typeface="Trebuchet MS"/>
                <a:cs typeface="Trebuchet MS"/>
                <a:sym typeface="Trebuchet MS"/>
              </a:rPr>
              <a:t>Scientific/Latin: Family- Culicidae (many species), French- le </a:t>
            </a:r>
            <a:r>
              <a:rPr lang="en-US" dirty="0" err="1">
                <a:solidFill>
                  <a:srgbClr val="226292"/>
                </a:solidFill>
                <a:latin typeface="+mn-lt"/>
                <a:ea typeface="Trebuchet MS"/>
                <a:cs typeface="Trebuchet MS"/>
                <a:sym typeface="Trebuchet MS"/>
              </a:rPr>
              <a:t>moustique</a:t>
            </a:r>
            <a:r>
              <a:rPr lang="en-US" dirty="0">
                <a:solidFill>
                  <a:srgbClr val="226292"/>
                </a:solidFill>
                <a:latin typeface="+mn-lt"/>
                <a:ea typeface="Trebuchet MS"/>
                <a:cs typeface="Trebuchet MS"/>
                <a:sym typeface="Trebuchet MS"/>
              </a:rPr>
              <a:t>, Cree- </a:t>
            </a:r>
            <a:r>
              <a:rPr lang="en-US" dirty="0" err="1">
                <a:solidFill>
                  <a:srgbClr val="226292"/>
                </a:solidFill>
                <a:latin typeface="+mn-lt"/>
                <a:ea typeface="Trebuchet MS"/>
                <a:cs typeface="Trebuchet MS"/>
                <a:sym typeface="Trebuchet MS"/>
              </a:rPr>
              <a:t>sakimês</a:t>
            </a:r>
            <a:r>
              <a:rPr lang="en-US" dirty="0">
                <a:solidFill>
                  <a:srgbClr val="226292"/>
                </a:solidFill>
                <a:latin typeface="+mn-lt"/>
                <a:ea typeface="Trebuchet MS"/>
                <a:cs typeface="Trebuchet MS"/>
                <a:sym typeface="Trebuchet MS"/>
              </a:rPr>
              <a:t>, Michif- </a:t>
            </a:r>
            <a:r>
              <a:rPr lang="en-US" dirty="0" err="1">
                <a:solidFill>
                  <a:srgbClr val="226292"/>
                </a:solidFill>
                <a:latin typeface="+mn-lt"/>
                <a:ea typeface="Trebuchet MS"/>
                <a:cs typeface="Trebuchet MS"/>
                <a:sym typeface="Trebuchet MS"/>
              </a:rPr>
              <a:t>aen</a:t>
            </a:r>
            <a:r>
              <a:rPr lang="en-US" dirty="0">
                <a:solidFill>
                  <a:srgbClr val="226292"/>
                </a:solidFill>
                <a:latin typeface="+mn-lt"/>
                <a:ea typeface="Trebuchet MS"/>
                <a:cs typeface="Trebuchet MS"/>
                <a:sym typeface="Trebuchet MS"/>
              </a:rPr>
              <a:t> </a:t>
            </a:r>
            <a:r>
              <a:rPr lang="en-US" dirty="0" err="1">
                <a:solidFill>
                  <a:srgbClr val="226292"/>
                </a:solidFill>
                <a:latin typeface="+mn-lt"/>
                <a:ea typeface="Trebuchet MS"/>
                <a:cs typeface="Trebuchet MS"/>
                <a:sym typeface="Trebuchet MS"/>
              </a:rPr>
              <a:t>marayngwayn</a:t>
            </a:r>
            <a:endParaRPr lang="en-US" dirty="0">
              <a:solidFill>
                <a:srgbClr val="226292"/>
              </a:solidFill>
              <a:latin typeface="+mn-lt"/>
              <a:ea typeface="Trebuchet MS"/>
              <a:cs typeface="Trebuchet MS"/>
              <a:sym typeface="Trebuchet MS"/>
            </a:endParaRPr>
          </a:p>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mn-lt"/>
                <a:ea typeface="Trebuchet MS"/>
                <a:cs typeface="Trebuchet MS"/>
                <a:sym typeface="Trebuchet MS"/>
              </a:rPr>
              <a:t>Predaceous Diving Beetle Larvae-</a:t>
            </a:r>
            <a:r>
              <a:rPr lang="en-US" sz="1600" dirty="0">
                <a:solidFill>
                  <a:schemeClr val="dk1"/>
                </a:solidFill>
                <a:latin typeface="+mn-lt"/>
              </a:rPr>
              <a:t>These larvae are called “water tigers” because of their predatory nature. They inject digestive enzymes into their prey, and slurp out the nutritious goo with their mandibles.</a:t>
            </a:r>
            <a:r>
              <a:rPr lang="en-US" sz="1600" dirty="0">
                <a:solidFill>
                  <a:srgbClr val="226292"/>
                </a:solidFill>
                <a:latin typeface="+mn-lt"/>
                <a:ea typeface="Trebuchet MS"/>
                <a:cs typeface="Trebuchet MS"/>
                <a:sym typeface="Trebuchet MS"/>
              </a:rPr>
              <a:t> </a:t>
            </a:r>
            <a:r>
              <a:rPr lang="en-US" dirty="0">
                <a:solidFill>
                  <a:srgbClr val="226292"/>
                </a:solidFill>
                <a:latin typeface="+mn-lt"/>
                <a:ea typeface="Trebuchet MS"/>
                <a:cs typeface="Trebuchet MS"/>
                <a:sym typeface="Trebuchet MS"/>
              </a:rPr>
              <a:t>Scientific/Latin: Family: </a:t>
            </a:r>
            <a:r>
              <a:rPr lang="en-US" dirty="0" err="1">
                <a:solidFill>
                  <a:srgbClr val="226292"/>
                </a:solidFill>
                <a:latin typeface="+mn-lt"/>
                <a:ea typeface="Trebuchet MS"/>
                <a:cs typeface="Trebuchet MS"/>
                <a:sym typeface="Trebuchet MS"/>
              </a:rPr>
              <a:t>Dytiscidae</a:t>
            </a:r>
            <a:r>
              <a:rPr lang="en-US" dirty="0">
                <a:solidFill>
                  <a:srgbClr val="226292"/>
                </a:solidFill>
                <a:latin typeface="+mn-lt"/>
                <a:ea typeface="Trebuchet MS"/>
                <a:cs typeface="Trebuchet MS"/>
                <a:sym typeface="Trebuchet MS"/>
              </a:rPr>
              <a:t> (many species), French- un </a:t>
            </a:r>
            <a:r>
              <a:rPr lang="en-US" dirty="0" err="1">
                <a:solidFill>
                  <a:srgbClr val="226292"/>
                </a:solidFill>
                <a:latin typeface="+mn-lt"/>
                <a:ea typeface="Trebuchet MS"/>
                <a:cs typeface="Trebuchet MS"/>
                <a:sym typeface="Trebuchet MS"/>
              </a:rPr>
              <a:t>coléoptère</a:t>
            </a:r>
            <a:r>
              <a:rPr lang="en-US" dirty="0">
                <a:solidFill>
                  <a:srgbClr val="226292"/>
                </a:solidFill>
                <a:latin typeface="+mn-lt"/>
                <a:ea typeface="Trebuchet MS"/>
                <a:cs typeface="Trebuchet MS"/>
                <a:sym typeface="Trebuchet MS"/>
              </a:rPr>
              <a:t> </a:t>
            </a:r>
            <a:r>
              <a:rPr lang="en-US" dirty="0" err="1">
                <a:solidFill>
                  <a:srgbClr val="226292"/>
                </a:solidFill>
                <a:latin typeface="+mn-lt"/>
                <a:ea typeface="Trebuchet MS"/>
                <a:cs typeface="Trebuchet MS"/>
                <a:sym typeface="Trebuchet MS"/>
              </a:rPr>
              <a:t>plongeur</a:t>
            </a:r>
            <a:r>
              <a:rPr lang="en-US" dirty="0">
                <a:solidFill>
                  <a:srgbClr val="226292"/>
                </a:solidFill>
                <a:latin typeface="+mn-lt"/>
                <a:ea typeface="Trebuchet MS"/>
                <a:cs typeface="Trebuchet MS"/>
                <a:sym typeface="Trebuchet MS"/>
              </a:rPr>
              <a:t>, Cree- </a:t>
            </a:r>
            <a:r>
              <a:rPr lang="en-US" dirty="0" err="1">
                <a:solidFill>
                  <a:srgbClr val="226292"/>
                </a:solidFill>
                <a:latin typeface="+mn-lt"/>
                <a:ea typeface="Trebuchet MS"/>
                <a:cs typeface="Trebuchet MS"/>
                <a:sym typeface="Trebuchet MS"/>
              </a:rPr>
              <a:t>amiskosîs</a:t>
            </a:r>
            <a:r>
              <a:rPr lang="en-US" dirty="0">
                <a:solidFill>
                  <a:srgbClr val="226292"/>
                </a:solidFill>
                <a:latin typeface="+mn-lt"/>
                <a:ea typeface="Trebuchet MS"/>
                <a:cs typeface="Trebuchet MS"/>
                <a:sym typeface="Trebuchet MS"/>
              </a:rPr>
              <a:t>, Michif- </a:t>
            </a:r>
            <a:r>
              <a:rPr lang="en-US" dirty="0" err="1">
                <a:solidFill>
                  <a:srgbClr val="226292"/>
                </a:solidFill>
                <a:latin typeface="+mn-lt"/>
                <a:ea typeface="Trebuchet MS"/>
                <a:cs typeface="Trebuchet MS"/>
                <a:sym typeface="Trebuchet MS"/>
              </a:rPr>
              <a:t>aen</a:t>
            </a:r>
            <a:r>
              <a:rPr lang="en-US" dirty="0">
                <a:solidFill>
                  <a:srgbClr val="226292"/>
                </a:solidFill>
                <a:latin typeface="+mn-lt"/>
                <a:ea typeface="Trebuchet MS"/>
                <a:cs typeface="Trebuchet MS"/>
                <a:sym typeface="Trebuchet MS"/>
              </a:rPr>
              <a:t> </a:t>
            </a:r>
            <a:r>
              <a:rPr lang="en-US" dirty="0" err="1">
                <a:solidFill>
                  <a:srgbClr val="226292"/>
                </a:solidFill>
                <a:latin typeface="+mn-lt"/>
                <a:ea typeface="Trebuchet MS"/>
                <a:cs typeface="Trebuchet MS"/>
                <a:sym typeface="Trebuchet MS"/>
              </a:rPr>
              <a:t>manichoosh</a:t>
            </a:r>
            <a:r>
              <a:rPr lang="en-US" dirty="0">
                <a:solidFill>
                  <a:srgbClr val="226292"/>
                </a:solidFill>
                <a:latin typeface="+mn-lt"/>
                <a:ea typeface="Trebuchet MS"/>
                <a:cs typeface="Trebuchet MS"/>
                <a:sym typeface="Trebuchet MS"/>
              </a:rPr>
              <a:t> di loo </a:t>
            </a:r>
            <a:r>
              <a:rPr lang="en-US" sz="1600" dirty="0">
                <a:solidFill>
                  <a:srgbClr val="226292"/>
                </a:solidFill>
                <a:latin typeface="+mn-lt"/>
                <a:ea typeface="Trebuchet MS"/>
                <a:cs typeface="Arial" panose="020B0604020202020204" pitchFamily="34" charset="0"/>
                <a:sym typeface="Trebuchet MS"/>
              </a:rPr>
              <a:t>Caddisfly Larvae-</a:t>
            </a:r>
            <a:r>
              <a:rPr lang="en-US" sz="1600" dirty="0">
                <a:solidFill>
                  <a:srgbClr val="226292"/>
                </a:solidFill>
                <a:latin typeface="+mn-lt"/>
                <a:cs typeface="Arial" panose="020B0604020202020204" pitchFamily="34" charset="0"/>
              </a:rPr>
              <a:t>·</a:t>
            </a:r>
            <a:r>
              <a:rPr lang="en-US" sz="1600" dirty="0">
                <a:solidFill>
                  <a:schemeClr val="dk1"/>
                </a:solidFill>
                <a:latin typeface="+mn-lt"/>
                <a:cs typeface="Arial" panose="020B0604020202020204" pitchFamily="34" charset="0"/>
              </a:rPr>
              <a:t> Caddisfly larvae inhabit a tube that they build out of leaves, rocks, sticks, and other debris. Only their head and front legs stick out. Caddisflies are herbivores, and prefer environments that are well-oxygenated. </a:t>
            </a:r>
            <a:r>
              <a:rPr lang="en-US" dirty="0">
                <a:solidFill>
                  <a:srgbClr val="226292"/>
                </a:solidFill>
                <a:latin typeface="+mn-lt"/>
                <a:ea typeface="Trebuchet MS"/>
                <a:cs typeface="Arial" panose="020B0604020202020204" pitchFamily="34" charset="0"/>
                <a:sym typeface="Trebuchet MS"/>
              </a:rPr>
              <a:t>Scientific/Latin: Order- </a:t>
            </a:r>
            <a:r>
              <a:rPr lang="en-US" dirty="0" err="1">
                <a:solidFill>
                  <a:srgbClr val="226292"/>
                </a:solidFill>
                <a:latin typeface="+mn-lt"/>
                <a:ea typeface="Trebuchet MS"/>
                <a:cs typeface="Arial" panose="020B0604020202020204" pitchFamily="34" charset="0"/>
                <a:sym typeface="Trebuchet MS"/>
              </a:rPr>
              <a:t>Trichoptera</a:t>
            </a:r>
            <a:r>
              <a:rPr lang="en-US" dirty="0">
                <a:solidFill>
                  <a:srgbClr val="226292"/>
                </a:solidFill>
                <a:latin typeface="+mn-lt"/>
                <a:ea typeface="Trebuchet MS"/>
                <a:cs typeface="Arial" panose="020B0604020202020204" pitchFamily="34" charset="0"/>
                <a:sym typeface="Trebuchet MS"/>
              </a:rPr>
              <a:t> (many species)</a:t>
            </a:r>
          </a:p>
          <a:p>
            <a:pPr marL="457200" lvl="0" indent="-381000">
              <a:lnSpc>
                <a:spcPct val="115000"/>
              </a:lnSpc>
              <a:buClr>
                <a:srgbClr val="226292"/>
              </a:buClr>
              <a:buSzPts val="2400"/>
              <a:buFont typeface="Noto Sans Symbols"/>
              <a:buChar char="⮚"/>
            </a:pPr>
            <a:endParaRPr sz="2400" dirty="0">
              <a:solidFill>
                <a:srgbClr val="226292"/>
              </a:solidFill>
              <a:latin typeface="+mn-lt"/>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000" dirty="0">
              <a:solidFill>
                <a:srgbClr val="226292"/>
              </a:solidFill>
              <a:latin typeface="+mn-lt"/>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500" dirty="0">
              <a:solidFill>
                <a:srgbClr val="226292"/>
              </a:solidFill>
              <a:latin typeface="+mn-lt"/>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5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4"/>
          <p:cNvPicPr preferRelativeResize="0"/>
          <p:nvPr/>
        </p:nvPicPr>
        <p:blipFill rotWithShape="1">
          <a:blip r:embed="rId3">
            <a:alphaModFix/>
          </a:blip>
          <a:srcRect/>
          <a:stretch/>
        </p:blipFill>
        <p:spPr>
          <a:xfrm>
            <a:off x="344557" y="224468"/>
            <a:ext cx="3790122" cy="2842592"/>
          </a:xfrm>
          <a:prstGeom prst="rect">
            <a:avLst/>
          </a:prstGeom>
          <a:noFill/>
          <a:ln>
            <a:noFill/>
          </a:ln>
        </p:spPr>
      </p:pic>
      <p:sp>
        <p:nvSpPr>
          <p:cNvPr id="407" name="Google Shape;407;p44"/>
          <p:cNvSpPr/>
          <p:nvPr/>
        </p:nvSpPr>
        <p:spPr>
          <a:xfrm>
            <a:off x="420757" y="2819584"/>
            <a:ext cx="1895061"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Trebuchet MS"/>
                <a:ea typeface="Trebuchet MS"/>
                <a:cs typeface="Trebuchet MS"/>
                <a:sym typeface="Trebuchet MS"/>
              </a:rPr>
              <a:t>© Cliff Peterson</a:t>
            </a:r>
            <a:endParaRPr/>
          </a:p>
        </p:txBody>
      </p:sp>
      <p:sp>
        <p:nvSpPr>
          <p:cNvPr id="408" name="Google Shape;408;p44"/>
          <p:cNvSpPr txBox="1"/>
          <p:nvPr/>
        </p:nvSpPr>
        <p:spPr>
          <a:xfrm>
            <a:off x="1520686" y="3044233"/>
            <a:ext cx="1404732" cy="7467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3600"/>
              <a:buFont typeface="Trebuchet MS"/>
              <a:buNone/>
            </a:pPr>
            <a:r>
              <a:rPr lang="en-US" sz="2400" dirty="0">
                <a:solidFill>
                  <a:schemeClr val="tx1"/>
                </a:solidFill>
                <a:latin typeface="+mj-lt"/>
                <a:ea typeface="Trebuchet MS"/>
                <a:cs typeface="Trebuchet MS"/>
                <a:sym typeface="Trebuchet MS"/>
              </a:rPr>
              <a:t>LOON</a:t>
            </a:r>
            <a:endParaRPr sz="2400" dirty="0">
              <a:solidFill>
                <a:schemeClr val="tx1"/>
              </a:solidFill>
              <a:latin typeface="+mj-lt"/>
              <a:ea typeface="Trebuchet MS"/>
              <a:cs typeface="Trebuchet MS"/>
              <a:sym typeface="Trebuchet MS"/>
            </a:endParaRPr>
          </a:p>
        </p:txBody>
      </p:sp>
      <p:pic>
        <p:nvPicPr>
          <p:cNvPr id="409" name="Google Shape;409;p44"/>
          <p:cNvPicPr preferRelativeResize="0"/>
          <p:nvPr/>
        </p:nvPicPr>
        <p:blipFill rotWithShape="1">
          <a:blip r:embed="rId4">
            <a:alphaModFix/>
          </a:blip>
          <a:srcRect/>
          <a:stretch/>
        </p:blipFill>
        <p:spPr>
          <a:xfrm>
            <a:off x="496957" y="3544502"/>
            <a:ext cx="3485322" cy="2613992"/>
          </a:xfrm>
          <a:prstGeom prst="rect">
            <a:avLst/>
          </a:prstGeom>
          <a:noFill/>
          <a:ln>
            <a:noFill/>
          </a:ln>
        </p:spPr>
      </p:pic>
      <p:sp>
        <p:nvSpPr>
          <p:cNvPr id="410" name="Google Shape;410;p44"/>
          <p:cNvSpPr txBox="1"/>
          <p:nvPr/>
        </p:nvSpPr>
        <p:spPr>
          <a:xfrm>
            <a:off x="844829" y="6152024"/>
            <a:ext cx="3034749" cy="781878"/>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226292"/>
              </a:buClr>
              <a:buSzPts val="2790"/>
              <a:buFont typeface="Trebuchet MS"/>
              <a:buNone/>
            </a:pPr>
            <a:r>
              <a:rPr lang="en-US" sz="2400" dirty="0">
                <a:solidFill>
                  <a:schemeClr val="tx1"/>
                </a:solidFill>
                <a:latin typeface="+mj-lt"/>
                <a:ea typeface="Trebuchet MS"/>
                <a:cs typeface="Trebuchet MS"/>
                <a:sym typeface="Trebuchet MS"/>
              </a:rPr>
              <a:t>DOUBLE-CRESTED CORMORANT</a:t>
            </a:r>
            <a:endParaRPr sz="2400" dirty="0">
              <a:solidFill>
                <a:schemeClr val="tx1"/>
              </a:solidFill>
              <a:latin typeface="+mj-lt"/>
              <a:ea typeface="Trebuchet MS"/>
              <a:cs typeface="Trebuchet MS"/>
              <a:sym typeface="Trebuchet MS"/>
            </a:endParaRPr>
          </a:p>
        </p:txBody>
      </p:sp>
      <p:sp>
        <p:nvSpPr>
          <p:cNvPr id="411" name="Google Shape;411;p44"/>
          <p:cNvSpPr/>
          <p:nvPr/>
        </p:nvSpPr>
        <p:spPr>
          <a:xfrm>
            <a:off x="488674" y="5659075"/>
            <a:ext cx="175922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1000">
                <a:solidFill>
                  <a:schemeClr val="dk1"/>
                </a:solidFill>
                <a:latin typeface="Trebuchet MS"/>
                <a:ea typeface="Trebuchet MS"/>
                <a:cs typeface="Trebuchet MS"/>
                <a:sym typeface="Trebuchet MS"/>
              </a:rPr>
              <a:t>© Anonymous eBirder</a:t>
            </a:r>
            <a:endParaRPr sz="1000">
              <a:solidFill>
                <a:schemeClr val="dk1"/>
              </a:solidFill>
              <a:latin typeface="Trebuchet MS"/>
              <a:ea typeface="Trebuchet MS"/>
              <a:cs typeface="Trebuchet MS"/>
              <a:sym typeface="Trebuchet MS"/>
            </a:endParaRPr>
          </a:p>
        </p:txBody>
      </p:sp>
      <p:sp>
        <p:nvSpPr>
          <p:cNvPr id="412" name="Google Shape;412;p44"/>
          <p:cNvSpPr/>
          <p:nvPr/>
        </p:nvSpPr>
        <p:spPr>
          <a:xfrm>
            <a:off x="4671830" y="2784058"/>
            <a:ext cx="117281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Trebuchet MS"/>
                <a:ea typeface="Trebuchet MS"/>
                <a:cs typeface="Trebuchet MS"/>
                <a:sym typeface="Trebuchet MS"/>
              </a:rPr>
              <a:t>© Davey Walters</a:t>
            </a:r>
            <a:endParaRPr/>
          </a:p>
        </p:txBody>
      </p:sp>
      <p:pic>
        <p:nvPicPr>
          <p:cNvPr id="413" name="Google Shape;413;p44"/>
          <p:cNvPicPr preferRelativeResize="0"/>
          <p:nvPr/>
        </p:nvPicPr>
        <p:blipFill rotWithShape="1">
          <a:blip r:embed="rId5">
            <a:alphaModFix/>
          </a:blip>
          <a:srcRect/>
          <a:stretch/>
        </p:blipFill>
        <p:spPr>
          <a:xfrm>
            <a:off x="4414628" y="3554080"/>
            <a:ext cx="3627341" cy="2717208"/>
          </a:xfrm>
          <a:prstGeom prst="rect">
            <a:avLst/>
          </a:prstGeom>
          <a:noFill/>
          <a:ln>
            <a:noFill/>
          </a:ln>
        </p:spPr>
      </p:pic>
      <p:sp>
        <p:nvSpPr>
          <p:cNvPr id="414" name="Google Shape;414;p44"/>
          <p:cNvSpPr txBox="1"/>
          <p:nvPr/>
        </p:nvSpPr>
        <p:spPr>
          <a:xfrm>
            <a:off x="5791197" y="6271289"/>
            <a:ext cx="1384853" cy="6626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3600"/>
              <a:buFont typeface="Trebuchet MS"/>
              <a:buNone/>
            </a:pPr>
            <a:r>
              <a:rPr lang="en-US" sz="2400" dirty="0">
                <a:solidFill>
                  <a:schemeClr val="tx1"/>
                </a:solidFill>
                <a:latin typeface="+mj-lt"/>
                <a:ea typeface="Trebuchet MS"/>
                <a:cs typeface="Trebuchet MS"/>
                <a:sym typeface="Trebuchet MS"/>
              </a:rPr>
              <a:t>COOT</a:t>
            </a:r>
            <a:endParaRPr sz="3600" dirty="0">
              <a:solidFill>
                <a:schemeClr val="tx1"/>
              </a:solidFill>
              <a:latin typeface="+mj-lt"/>
              <a:ea typeface="Trebuchet MS"/>
              <a:cs typeface="Trebuchet MS"/>
              <a:sym typeface="Trebuchet MS"/>
            </a:endParaRPr>
          </a:p>
        </p:txBody>
      </p:sp>
      <p:sp>
        <p:nvSpPr>
          <p:cNvPr id="415" name="Google Shape;415;p44"/>
          <p:cNvSpPr/>
          <p:nvPr/>
        </p:nvSpPr>
        <p:spPr>
          <a:xfrm>
            <a:off x="4497753" y="6035383"/>
            <a:ext cx="138485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Trebuchet MS"/>
                <a:ea typeface="Trebuchet MS"/>
                <a:cs typeface="Trebuchet MS"/>
                <a:sym typeface="Trebuchet MS"/>
              </a:rPr>
              <a:t>© Christoph Moning</a:t>
            </a:r>
            <a:endParaRPr sz="1000">
              <a:solidFill>
                <a:schemeClr val="dk1"/>
              </a:solidFill>
              <a:latin typeface="Trebuchet MS"/>
              <a:ea typeface="Trebuchet MS"/>
              <a:cs typeface="Trebuchet MS"/>
              <a:sym typeface="Trebuchet MS"/>
            </a:endParaRPr>
          </a:p>
        </p:txBody>
      </p:sp>
      <p:pic>
        <p:nvPicPr>
          <p:cNvPr id="416" name="Google Shape;416;p44"/>
          <p:cNvPicPr preferRelativeResize="0"/>
          <p:nvPr/>
        </p:nvPicPr>
        <p:blipFill rotWithShape="1">
          <a:blip r:embed="rId6">
            <a:alphaModFix/>
          </a:blip>
          <a:srcRect/>
          <a:stretch/>
        </p:blipFill>
        <p:spPr>
          <a:xfrm>
            <a:off x="4572000" y="259542"/>
            <a:ext cx="3727171" cy="2771910"/>
          </a:xfrm>
          <a:prstGeom prst="rect">
            <a:avLst/>
          </a:prstGeom>
          <a:noFill/>
          <a:ln>
            <a:noFill/>
          </a:ln>
        </p:spPr>
      </p:pic>
      <p:sp>
        <p:nvSpPr>
          <p:cNvPr id="417" name="Google Shape;417;p44"/>
          <p:cNvSpPr txBox="1"/>
          <p:nvPr/>
        </p:nvSpPr>
        <p:spPr>
          <a:xfrm>
            <a:off x="5092147" y="3052308"/>
            <a:ext cx="3034749" cy="5615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26292"/>
              </a:buClr>
              <a:buSzPts val="3060"/>
              <a:buFont typeface="Trebuchet MS"/>
              <a:buNone/>
            </a:pPr>
            <a:r>
              <a:rPr lang="en-US" sz="2400" dirty="0">
                <a:solidFill>
                  <a:schemeClr val="tx1"/>
                </a:solidFill>
                <a:latin typeface="+mj-lt"/>
                <a:ea typeface="Trebuchet MS"/>
                <a:cs typeface="Trebuchet MS"/>
                <a:sym typeface="Trebuchet MS"/>
              </a:rPr>
              <a:t>HORNED GREBE</a:t>
            </a:r>
            <a:endParaRPr sz="2400" dirty="0">
              <a:solidFill>
                <a:schemeClr val="tx1"/>
              </a:solidFill>
              <a:latin typeface="+mj-lt"/>
              <a:ea typeface="Trebuchet MS"/>
              <a:cs typeface="Trebuchet MS"/>
              <a:sym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5"/>
          <p:cNvSpPr/>
          <p:nvPr/>
        </p:nvSpPr>
        <p:spPr>
          <a:xfrm>
            <a:off x="276663" y="0"/>
            <a:ext cx="221331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BIRDS</a:t>
            </a:r>
            <a:endParaRPr sz="4400" dirty="0">
              <a:solidFill>
                <a:schemeClr val="tx1"/>
              </a:solidFill>
              <a:latin typeface="+mj-lt"/>
              <a:ea typeface="Trebuchet MS"/>
              <a:cs typeface="Trebuchet MS"/>
              <a:sym typeface="Trebuchet MS"/>
            </a:endParaRPr>
          </a:p>
        </p:txBody>
      </p:sp>
      <p:sp>
        <p:nvSpPr>
          <p:cNvPr id="423" name="Google Shape;423;p45"/>
          <p:cNvSpPr txBox="1"/>
          <p:nvPr/>
        </p:nvSpPr>
        <p:spPr>
          <a:xfrm>
            <a:off x="276663" y="725353"/>
            <a:ext cx="8150578" cy="5859977"/>
          </a:xfrm>
          <a:prstGeom prst="rect">
            <a:avLst/>
          </a:prstGeom>
          <a:noFill/>
          <a:ln>
            <a:noFill/>
          </a:ln>
        </p:spPr>
        <p:txBody>
          <a:bodyPr spcFirstLastPara="1" wrap="square" lIns="91425" tIns="45700" rIns="91425" bIns="45700" anchor="t" anchorCtr="0">
            <a:noAutofit/>
          </a:bodyPr>
          <a:lstStyle/>
          <a:p>
            <a:pPr marL="342900" indent="-342900">
              <a:buClr>
                <a:schemeClr val="accent6">
                  <a:lumMod val="75000"/>
                </a:schemeClr>
              </a:buClr>
              <a:buSzPts val="2400"/>
              <a:buFont typeface="Noto Sans Symbols"/>
              <a:buChar char="⮚"/>
            </a:pPr>
            <a:r>
              <a:rPr lang="en-US" sz="1800" dirty="0">
                <a:solidFill>
                  <a:srgbClr val="226292"/>
                </a:solidFill>
                <a:latin typeface="Arial" panose="020B0604020202020204" pitchFamily="34" charset="0"/>
                <a:ea typeface="Trebuchet MS"/>
                <a:cs typeface="Arial" panose="020B0604020202020204" pitchFamily="34" charset="0"/>
                <a:sym typeface="Trebuchet MS"/>
              </a:rPr>
              <a:t>American Coot- </a:t>
            </a:r>
            <a:r>
              <a:rPr lang="en-CA" sz="1800" dirty="0">
                <a:effectLst/>
                <a:latin typeface="Arial" panose="020B0604020202020204" pitchFamily="34" charset="0"/>
                <a:ea typeface="Calibri" panose="020F0502020204030204" pitchFamily="34" charset="0"/>
                <a:cs typeface="Arial" panose="020B0604020202020204" pitchFamily="34" charset="0"/>
              </a:rPr>
              <a:t>American Coots are noisy, gregarious members of the rail family.  The coot has large feet with lobed toes.  They build floating platforms made of stems of marsh plants for a nest.  </a:t>
            </a:r>
            <a:r>
              <a:rPr lang="en-US" sz="1600" dirty="0">
                <a:solidFill>
                  <a:srgbClr val="226292"/>
                </a:solidFill>
                <a:latin typeface="+mn-lt"/>
                <a:ea typeface="Trebuchet MS"/>
                <a:cs typeface="Trebuchet MS"/>
                <a:sym typeface="Trebuchet MS"/>
              </a:rPr>
              <a:t>Scientific/Latin- </a:t>
            </a:r>
            <a:r>
              <a:rPr lang="en-US" sz="1600" i="1" dirty="0" err="1">
                <a:solidFill>
                  <a:srgbClr val="226292"/>
                </a:solidFill>
                <a:latin typeface="+mn-lt"/>
                <a:ea typeface="Trebuchet MS"/>
                <a:cs typeface="Trebuchet MS"/>
                <a:sym typeface="Trebuchet MS"/>
              </a:rPr>
              <a:t>Fulica</a:t>
            </a:r>
            <a:r>
              <a:rPr lang="en-US" sz="1600" i="1" dirty="0">
                <a:solidFill>
                  <a:srgbClr val="226292"/>
                </a:solidFill>
                <a:latin typeface="+mn-lt"/>
                <a:ea typeface="Trebuchet MS"/>
                <a:cs typeface="Trebuchet MS"/>
                <a:sym typeface="Trebuchet MS"/>
              </a:rPr>
              <a:t> americana</a:t>
            </a:r>
            <a:r>
              <a:rPr lang="en-US" sz="1600" dirty="0">
                <a:solidFill>
                  <a:srgbClr val="226292"/>
                </a:solidFill>
                <a:latin typeface="+mn-lt"/>
                <a:ea typeface="Trebuchet MS"/>
                <a:cs typeface="Trebuchet MS"/>
                <a:sym typeface="Trebuchet MS"/>
              </a:rPr>
              <a:t>, French- </a:t>
            </a:r>
            <a:r>
              <a:rPr lang="en-US" sz="1600" dirty="0" err="1">
                <a:solidFill>
                  <a:srgbClr val="226292"/>
                </a:solidFill>
                <a:latin typeface="+mn-lt"/>
                <a:ea typeface="Trebuchet MS"/>
                <a:cs typeface="Trebuchet MS"/>
                <a:sym typeface="Trebuchet MS"/>
              </a:rPr>
              <a:t>une</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foulque</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américaine</a:t>
            </a:r>
            <a:r>
              <a:rPr lang="en-US" sz="1600" dirty="0">
                <a:solidFill>
                  <a:srgbClr val="226292"/>
                </a:solidFill>
                <a:latin typeface="+mn-lt"/>
                <a:ea typeface="Trebuchet MS"/>
                <a:cs typeface="Trebuchet MS"/>
                <a:sym typeface="Trebuchet MS"/>
              </a:rPr>
              <a:t>, Cree- </a:t>
            </a:r>
            <a:r>
              <a:rPr lang="en-US" sz="1600" dirty="0" err="1">
                <a:solidFill>
                  <a:srgbClr val="226292"/>
                </a:solidFill>
                <a:latin typeface="+mn-lt"/>
                <a:ea typeface="Trebuchet MS"/>
                <a:cs typeface="Trebuchet MS"/>
                <a:sym typeface="Trebuchet MS"/>
              </a:rPr>
              <a:t>sihkihp</a:t>
            </a:r>
            <a:endParaRPr lang="en-US" sz="1600" dirty="0">
              <a:latin typeface="+mn-lt"/>
            </a:endParaRPr>
          </a:p>
          <a:p>
            <a:pPr marR="0" lvl="0" algn="l" rtl="0">
              <a:spcBef>
                <a:spcPts val="0"/>
              </a:spcBef>
              <a:spcAft>
                <a:spcPts val="0"/>
              </a:spcAft>
              <a:buClr>
                <a:srgbClr val="226292"/>
              </a:buClr>
              <a:buSzPts val="2400"/>
            </a:pPr>
            <a:endParaRPr dirty="0">
              <a:latin typeface="+mn-lt"/>
            </a:endParaRPr>
          </a:p>
          <a:p>
            <a:pPr marL="342900" indent="-342900">
              <a:buClr>
                <a:schemeClr val="accent6">
                  <a:lumMod val="75000"/>
                </a:schemeClr>
              </a:buClr>
              <a:buSzPts val="2400"/>
              <a:buFont typeface="Noto Sans Symbols"/>
              <a:buChar char="⮚"/>
            </a:pPr>
            <a:r>
              <a:rPr lang="en-US" sz="1800" dirty="0">
                <a:solidFill>
                  <a:srgbClr val="226292"/>
                </a:solidFill>
                <a:latin typeface="+mn-lt"/>
                <a:ea typeface="Trebuchet MS"/>
                <a:cs typeface="Trebuchet MS"/>
                <a:sym typeface="Trebuchet MS"/>
              </a:rPr>
              <a:t>Common Loon- </a:t>
            </a:r>
            <a:r>
              <a:rPr lang="en-CA" sz="1800" dirty="0">
                <a:effectLst/>
                <a:latin typeface="+mn-lt"/>
                <a:ea typeface="Calibri" panose="020F0502020204030204" pitchFamily="34" charset="0"/>
                <a:cs typeface="Times New Roman" panose="02020603050405020304" pitchFamily="18" charset="0"/>
              </a:rPr>
              <a:t>Loons are designed for water and in fact, only go to shore to mate and incubate eggs.  Loons can dive more than 200 feet underwater in search of food!  It has sharp projections on the roof of its mouth and tongue that help it hold on to slippery fish and other prey. </a:t>
            </a:r>
            <a:r>
              <a:rPr lang="en-US" sz="1600" dirty="0">
                <a:solidFill>
                  <a:srgbClr val="226292"/>
                </a:solidFill>
                <a:latin typeface="+mn-lt"/>
                <a:ea typeface="Trebuchet MS"/>
                <a:cs typeface="Trebuchet MS"/>
                <a:sym typeface="Trebuchet MS"/>
              </a:rPr>
              <a:t>Scientific/Latin- </a:t>
            </a:r>
            <a:r>
              <a:rPr lang="en-US" sz="1600" i="1" dirty="0" err="1">
                <a:solidFill>
                  <a:srgbClr val="226292"/>
                </a:solidFill>
                <a:latin typeface="+mn-lt"/>
                <a:ea typeface="Trebuchet MS"/>
                <a:cs typeface="Trebuchet MS"/>
                <a:sym typeface="Trebuchet MS"/>
              </a:rPr>
              <a:t>Gavia</a:t>
            </a:r>
            <a:r>
              <a:rPr lang="en-US" sz="1600" i="1" dirty="0">
                <a:solidFill>
                  <a:srgbClr val="226292"/>
                </a:solidFill>
                <a:latin typeface="+mn-lt"/>
                <a:ea typeface="Trebuchet MS"/>
                <a:cs typeface="Trebuchet MS"/>
                <a:sym typeface="Trebuchet MS"/>
              </a:rPr>
              <a:t> </a:t>
            </a:r>
            <a:r>
              <a:rPr lang="en-US" sz="1600" i="1" dirty="0" err="1">
                <a:solidFill>
                  <a:srgbClr val="226292"/>
                </a:solidFill>
                <a:latin typeface="+mn-lt"/>
                <a:ea typeface="Trebuchet MS"/>
                <a:cs typeface="Trebuchet MS"/>
                <a:sym typeface="Trebuchet MS"/>
              </a:rPr>
              <a:t>immer</a:t>
            </a:r>
            <a:r>
              <a:rPr lang="en-US" sz="1600" dirty="0">
                <a:solidFill>
                  <a:srgbClr val="226292"/>
                </a:solidFill>
                <a:latin typeface="+mn-lt"/>
                <a:ea typeface="Trebuchet MS"/>
                <a:cs typeface="Trebuchet MS"/>
                <a:sym typeface="Trebuchet MS"/>
              </a:rPr>
              <a:t>, French- un </a:t>
            </a:r>
            <a:r>
              <a:rPr lang="en-US" sz="1600" dirty="0" err="1">
                <a:solidFill>
                  <a:srgbClr val="226292"/>
                </a:solidFill>
                <a:latin typeface="+mn-lt"/>
                <a:ea typeface="Trebuchet MS"/>
                <a:cs typeface="Trebuchet MS"/>
                <a:sym typeface="Trebuchet MS"/>
              </a:rPr>
              <a:t>plongeon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huard</a:t>
            </a:r>
            <a:r>
              <a:rPr lang="en-US" sz="1600" dirty="0">
                <a:solidFill>
                  <a:srgbClr val="226292"/>
                </a:solidFill>
                <a:latin typeface="+mn-lt"/>
                <a:ea typeface="Trebuchet MS"/>
                <a:cs typeface="Trebuchet MS"/>
                <a:sym typeface="Trebuchet MS"/>
              </a:rPr>
              <a:t>, Cree- </a:t>
            </a:r>
            <a:r>
              <a:rPr lang="en-US" sz="1600" dirty="0" err="1">
                <a:solidFill>
                  <a:srgbClr val="226292"/>
                </a:solidFill>
                <a:latin typeface="+mn-lt"/>
                <a:ea typeface="Trebuchet MS"/>
                <a:cs typeface="Trebuchet MS"/>
                <a:sym typeface="Trebuchet MS"/>
              </a:rPr>
              <a:t>mâkwa</a:t>
            </a:r>
            <a:r>
              <a:rPr lang="en-US" sz="1600" dirty="0">
                <a:solidFill>
                  <a:srgbClr val="226292"/>
                </a:solidFill>
                <a:latin typeface="+mn-lt"/>
                <a:ea typeface="Trebuchet MS"/>
                <a:cs typeface="Trebuchet MS"/>
                <a:sym typeface="Trebuchet MS"/>
              </a:rPr>
              <a:t>, Michif- </a:t>
            </a:r>
            <a:r>
              <a:rPr lang="en-US" sz="1600" dirty="0" err="1">
                <a:solidFill>
                  <a:srgbClr val="226292"/>
                </a:solidFill>
                <a:latin typeface="+mn-lt"/>
                <a:ea typeface="Trebuchet MS"/>
                <a:cs typeface="Trebuchet MS"/>
                <a:sym typeface="Trebuchet MS"/>
              </a:rPr>
              <a:t>aen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looyaar</a:t>
            </a:r>
            <a:endParaRPr lang="en-US" sz="1600" dirty="0">
              <a:latin typeface="+mn-lt"/>
            </a:endParaRPr>
          </a:p>
          <a:p>
            <a:pPr marL="342900" marR="0" lvl="0" indent="-342900" algn="l" rtl="0">
              <a:spcBef>
                <a:spcPts val="0"/>
              </a:spcBef>
              <a:spcAft>
                <a:spcPts val="0"/>
              </a:spcAft>
              <a:buClr>
                <a:srgbClr val="226292"/>
              </a:buClr>
              <a:buSzPts val="2400"/>
              <a:buFont typeface="Noto Sans Symbols"/>
              <a:buChar char="⮚"/>
            </a:pPr>
            <a:endParaRPr dirty="0">
              <a:latin typeface="+mn-lt"/>
            </a:endParaRPr>
          </a:p>
          <a:p>
            <a:pPr marL="342900" indent="-342900">
              <a:buClr>
                <a:schemeClr val="accent6">
                  <a:lumMod val="75000"/>
                </a:schemeClr>
              </a:buClr>
              <a:buSzPts val="2400"/>
              <a:buFont typeface="Noto Sans Symbols"/>
              <a:buChar char="⮚"/>
            </a:pPr>
            <a:r>
              <a:rPr lang="en-US" sz="1800" dirty="0">
                <a:solidFill>
                  <a:srgbClr val="226292"/>
                </a:solidFill>
                <a:latin typeface="+mn-lt"/>
                <a:ea typeface="Trebuchet MS"/>
                <a:cs typeface="Trebuchet MS"/>
                <a:sym typeface="Trebuchet MS"/>
              </a:rPr>
              <a:t>Horned Grebe- </a:t>
            </a:r>
            <a:r>
              <a:rPr lang="en-CA" sz="1800" dirty="0">
                <a:effectLst/>
                <a:latin typeface="+mn-lt"/>
                <a:ea typeface="Calibri" panose="020F0502020204030204" pitchFamily="34" charset="0"/>
                <a:cs typeface="Times New Roman" panose="02020603050405020304" pitchFamily="18" charset="0"/>
              </a:rPr>
              <a:t>A small </a:t>
            </a:r>
            <a:r>
              <a:rPr lang="en-CA" sz="1800" dirty="0" err="1">
                <a:effectLst/>
                <a:latin typeface="+mn-lt"/>
                <a:ea typeface="Calibri" panose="020F0502020204030204" pitchFamily="34" charset="0"/>
                <a:cs typeface="Times New Roman" panose="02020603050405020304" pitchFamily="18" charset="0"/>
              </a:rPr>
              <a:t>waterbird</a:t>
            </a:r>
            <a:r>
              <a:rPr lang="en-CA" sz="1800" dirty="0">
                <a:effectLst/>
                <a:latin typeface="+mn-lt"/>
                <a:ea typeface="Calibri" panose="020F0502020204030204" pitchFamily="34" charset="0"/>
                <a:cs typeface="Times New Roman" panose="02020603050405020304" pitchFamily="18" charset="0"/>
              </a:rPr>
              <a:t> that dives underwater for food and picks insects off the water surface. It’s “horns” are yellowish patches of feathers behind its eyes that it can raise and lower at will.</a:t>
            </a:r>
            <a:r>
              <a:rPr lang="en-US" sz="1800" dirty="0">
                <a:solidFill>
                  <a:srgbClr val="226292"/>
                </a:solidFill>
                <a:effectLst/>
                <a:latin typeface="+mn-lt"/>
                <a:ea typeface="Calibri" panose="020F0502020204030204" pitchFamily="34" charset="0"/>
                <a:cs typeface="Times New Roman" panose="02020603050405020304" pitchFamily="18" charset="0"/>
                <a:sym typeface="Trebuchet MS"/>
              </a:rPr>
              <a:t> </a:t>
            </a:r>
            <a:r>
              <a:rPr lang="en-US" sz="1600" dirty="0">
                <a:solidFill>
                  <a:srgbClr val="226292"/>
                </a:solidFill>
                <a:latin typeface="+mn-lt"/>
                <a:ea typeface="Trebuchet MS"/>
                <a:cs typeface="Trebuchet MS"/>
                <a:sym typeface="Trebuchet MS"/>
              </a:rPr>
              <a:t>Scientific/Latin- </a:t>
            </a:r>
            <a:r>
              <a:rPr lang="en-US" sz="1600" i="1" dirty="0" err="1">
                <a:solidFill>
                  <a:srgbClr val="226292"/>
                </a:solidFill>
                <a:latin typeface="+mn-lt"/>
                <a:ea typeface="Trebuchet MS"/>
                <a:cs typeface="Trebuchet MS"/>
                <a:sym typeface="Trebuchet MS"/>
              </a:rPr>
              <a:t>Podiceps</a:t>
            </a:r>
            <a:r>
              <a:rPr lang="en-US" sz="1600" i="1" dirty="0">
                <a:solidFill>
                  <a:srgbClr val="226292"/>
                </a:solidFill>
                <a:latin typeface="+mn-lt"/>
                <a:ea typeface="Trebuchet MS"/>
                <a:cs typeface="Trebuchet MS"/>
                <a:sym typeface="Trebuchet MS"/>
              </a:rPr>
              <a:t> </a:t>
            </a:r>
            <a:r>
              <a:rPr lang="en-US" sz="1600" i="1" dirty="0" err="1">
                <a:solidFill>
                  <a:srgbClr val="226292"/>
                </a:solidFill>
                <a:latin typeface="+mn-lt"/>
                <a:ea typeface="Trebuchet MS"/>
                <a:cs typeface="Trebuchet MS"/>
                <a:sym typeface="Trebuchet MS"/>
              </a:rPr>
              <a:t>auritus</a:t>
            </a:r>
            <a:r>
              <a:rPr lang="en-US" sz="1600" dirty="0">
                <a:solidFill>
                  <a:srgbClr val="226292"/>
                </a:solidFill>
                <a:latin typeface="+mn-lt"/>
                <a:ea typeface="Trebuchet MS"/>
                <a:cs typeface="Trebuchet MS"/>
                <a:sym typeface="Trebuchet MS"/>
              </a:rPr>
              <a:t>, French- un </a:t>
            </a:r>
            <a:r>
              <a:rPr lang="en-US" sz="1600" dirty="0" err="1">
                <a:solidFill>
                  <a:srgbClr val="226292"/>
                </a:solidFill>
                <a:latin typeface="+mn-lt"/>
                <a:ea typeface="Trebuchet MS"/>
                <a:cs typeface="Trebuchet MS"/>
                <a:sym typeface="Trebuchet MS"/>
              </a:rPr>
              <a:t>grèbe</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cornu</a:t>
            </a:r>
            <a:r>
              <a:rPr lang="en-US" sz="1600" dirty="0">
                <a:solidFill>
                  <a:srgbClr val="226292"/>
                </a:solidFill>
                <a:latin typeface="+mn-lt"/>
                <a:ea typeface="Trebuchet MS"/>
                <a:cs typeface="Trebuchet MS"/>
                <a:sym typeface="Trebuchet MS"/>
              </a:rPr>
              <a:t>, Cree- </a:t>
            </a:r>
            <a:r>
              <a:rPr lang="en-US" sz="1600" dirty="0" err="1">
                <a:solidFill>
                  <a:srgbClr val="226292"/>
                </a:solidFill>
                <a:latin typeface="+mn-lt"/>
                <a:ea typeface="Trebuchet MS"/>
                <a:cs typeface="Trebuchet MS"/>
                <a:sym typeface="Trebuchet MS"/>
              </a:rPr>
              <a:t>sihkihp</a:t>
            </a:r>
            <a:r>
              <a:rPr lang="en-US" sz="1600" dirty="0">
                <a:solidFill>
                  <a:srgbClr val="226292"/>
                </a:solidFill>
                <a:latin typeface="+mn-lt"/>
                <a:ea typeface="Trebuchet MS"/>
                <a:cs typeface="Trebuchet MS"/>
                <a:sym typeface="Trebuchet MS"/>
              </a:rPr>
              <a:t>, Michif- </a:t>
            </a:r>
            <a:r>
              <a:rPr lang="en-US" sz="1600" dirty="0" err="1">
                <a:solidFill>
                  <a:srgbClr val="226292"/>
                </a:solidFill>
                <a:latin typeface="+mn-lt"/>
                <a:ea typeface="Trebuchet MS"/>
                <a:cs typeface="Trebuchet MS"/>
                <a:sym typeface="Trebuchet MS"/>
              </a:rPr>
              <a:t>aen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nwayzoo</a:t>
            </a:r>
            <a:r>
              <a:rPr lang="en-US" sz="1600" dirty="0">
                <a:solidFill>
                  <a:srgbClr val="226292"/>
                </a:solidFill>
                <a:latin typeface="+mn-lt"/>
                <a:ea typeface="Trebuchet MS"/>
                <a:cs typeface="Trebuchet MS"/>
                <a:sym typeface="Trebuchet MS"/>
              </a:rPr>
              <a:t> ka </a:t>
            </a:r>
            <a:r>
              <a:rPr lang="en-US" sz="1600" dirty="0" err="1">
                <a:solidFill>
                  <a:srgbClr val="226292"/>
                </a:solidFill>
                <a:latin typeface="+mn-lt"/>
                <a:ea typeface="Trebuchet MS"/>
                <a:cs typeface="Trebuchet MS"/>
                <a:sym typeface="Trebuchet MS"/>
              </a:rPr>
              <a:t>kookiit</a:t>
            </a:r>
            <a:endParaRPr lang="en-US" sz="1600" dirty="0">
              <a:latin typeface="+mn-lt"/>
            </a:endParaRPr>
          </a:p>
          <a:p>
            <a:pPr marR="0" lvl="0" algn="l" rtl="0">
              <a:spcBef>
                <a:spcPts val="0"/>
              </a:spcBef>
              <a:spcAft>
                <a:spcPts val="0"/>
              </a:spcAft>
              <a:buClr>
                <a:srgbClr val="226292"/>
              </a:buClr>
              <a:buSzPts val="2400"/>
            </a:pPr>
            <a:endParaRPr dirty="0">
              <a:latin typeface="+mn-lt"/>
            </a:endParaRPr>
          </a:p>
          <a:p>
            <a:pPr marL="342900" indent="-342900">
              <a:buClr>
                <a:schemeClr val="accent6">
                  <a:lumMod val="75000"/>
                </a:schemeClr>
              </a:buClr>
              <a:buSzPts val="2400"/>
              <a:buFont typeface="Noto Sans Symbols"/>
              <a:buChar char="⮚"/>
            </a:pPr>
            <a:r>
              <a:rPr lang="en-US" sz="1800" dirty="0">
                <a:solidFill>
                  <a:srgbClr val="226292"/>
                </a:solidFill>
                <a:latin typeface="Arial" panose="020B0604020202020204" pitchFamily="34" charset="0"/>
                <a:ea typeface="Trebuchet MS"/>
                <a:cs typeface="Arial" panose="020B0604020202020204" pitchFamily="34" charset="0"/>
                <a:sym typeface="Trebuchet MS"/>
              </a:rPr>
              <a:t>Double-Crested Cormorant- </a:t>
            </a:r>
            <a:r>
              <a:rPr lang="en-CA" sz="1800" dirty="0">
                <a:effectLst/>
                <a:latin typeface="Arial" panose="020B0604020202020204" pitchFamily="34" charset="0"/>
                <a:ea typeface="Calibri" panose="020F0502020204030204" pitchFamily="34" charset="0"/>
                <a:cs typeface="Arial" panose="020B0604020202020204" pitchFamily="34" charset="0"/>
              </a:rPr>
              <a:t>These birds are skilled in diving for small fish.  In the breeding season, a Double-crested Cormorant’s throat turns bright orange.  To incubate their eggs, adults hold them on their feet.  Cormorants often stand in the sun with their wings spread to dry out as they have less oil than other birds, so their feathers can get soaked. </a:t>
            </a:r>
            <a:r>
              <a:rPr lang="en-US" sz="1600" b="0" i="0" u="none" strike="noStrike" cap="none" dirty="0">
                <a:solidFill>
                  <a:srgbClr val="226292"/>
                </a:solidFill>
                <a:latin typeface="+mn-lt"/>
                <a:ea typeface="Trebuchet MS"/>
                <a:cs typeface="Trebuchet MS"/>
                <a:sym typeface="Trebuchet MS"/>
              </a:rPr>
              <a:t>Scientific/</a:t>
            </a:r>
            <a:r>
              <a:rPr lang="en-US" sz="1600" dirty="0">
                <a:solidFill>
                  <a:srgbClr val="226292"/>
                </a:solidFill>
                <a:latin typeface="+mn-lt"/>
                <a:ea typeface="Trebuchet MS"/>
                <a:cs typeface="Trebuchet MS"/>
                <a:sym typeface="Trebuchet MS"/>
              </a:rPr>
              <a:t>Latin- </a:t>
            </a:r>
            <a:r>
              <a:rPr lang="en-US" sz="1600" i="1" dirty="0" err="1">
                <a:solidFill>
                  <a:srgbClr val="226292"/>
                </a:solidFill>
                <a:latin typeface="+mn-lt"/>
                <a:ea typeface="Trebuchet MS"/>
                <a:cs typeface="Trebuchet MS"/>
                <a:sym typeface="Trebuchet MS"/>
              </a:rPr>
              <a:t>Phalacrocorax</a:t>
            </a:r>
            <a:r>
              <a:rPr lang="en-US" sz="1600" i="1" dirty="0">
                <a:solidFill>
                  <a:srgbClr val="226292"/>
                </a:solidFill>
                <a:latin typeface="+mn-lt"/>
                <a:ea typeface="Trebuchet MS"/>
                <a:cs typeface="Trebuchet MS"/>
                <a:sym typeface="Trebuchet MS"/>
              </a:rPr>
              <a:t> </a:t>
            </a:r>
            <a:r>
              <a:rPr lang="en-US" sz="1600" i="1" dirty="0" err="1">
                <a:solidFill>
                  <a:srgbClr val="226292"/>
                </a:solidFill>
                <a:latin typeface="+mn-lt"/>
                <a:ea typeface="Trebuchet MS"/>
                <a:cs typeface="Trebuchet MS"/>
                <a:sym typeface="Trebuchet MS"/>
              </a:rPr>
              <a:t>auritus</a:t>
            </a:r>
            <a:r>
              <a:rPr lang="en-US" sz="1600" dirty="0">
                <a:solidFill>
                  <a:srgbClr val="226292"/>
                </a:solidFill>
                <a:latin typeface="+mn-lt"/>
                <a:ea typeface="Trebuchet MS"/>
                <a:cs typeface="Trebuchet MS"/>
                <a:sym typeface="Trebuchet MS"/>
              </a:rPr>
              <a:t>, French- un </a:t>
            </a:r>
            <a:r>
              <a:rPr lang="en-US" sz="1600" dirty="0" err="1">
                <a:solidFill>
                  <a:srgbClr val="226292"/>
                </a:solidFill>
                <a:latin typeface="+mn-lt"/>
                <a:ea typeface="Trebuchet MS"/>
                <a:cs typeface="Trebuchet MS"/>
                <a:sym typeface="Trebuchet MS"/>
              </a:rPr>
              <a:t>cormoran</a:t>
            </a:r>
            <a:r>
              <a:rPr lang="en-US" sz="1600" dirty="0">
                <a:solidFill>
                  <a:srgbClr val="226292"/>
                </a:solidFill>
                <a:latin typeface="+mn-lt"/>
                <a:ea typeface="Trebuchet MS"/>
                <a:cs typeface="Trebuchet MS"/>
                <a:sym typeface="Trebuchet MS"/>
              </a:rPr>
              <a:t>, Cree- </a:t>
            </a:r>
            <a:r>
              <a:rPr lang="en-US" sz="1600" dirty="0" err="1">
                <a:solidFill>
                  <a:srgbClr val="226292"/>
                </a:solidFill>
                <a:latin typeface="+mn-lt"/>
                <a:ea typeface="Trebuchet MS"/>
                <a:cs typeface="Trebuchet MS"/>
                <a:sym typeface="Trebuchet MS"/>
              </a:rPr>
              <a:t>kâhkâkîsip</a:t>
            </a:r>
            <a:r>
              <a:rPr lang="en-US" sz="1600" dirty="0">
                <a:solidFill>
                  <a:srgbClr val="226292"/>
                </a:solidFill>
                <a:latin typeface="+mn-lt"/>
                <a:ea typeface="Trebuchet MS"/>
                <a:cs typeface="Trebuchet MS"/>
                <a:sym typeface="Trebuchet MS"/>
              </a:rPr>
              <a:t>, Michif- </a:t>
            </a:r>
            <a:r>
              <a:rPr lang="en-US" sz="1600" dirty="0" err="1">
                <a:solidFill>
                  <a:srgbClr val="226292"/>
                </a:solidFill>
                <a:latin typeface="+mn-lt"/>
                <a:ea typeface="Trebuchet MS"/>
                <a:cs typeface="Trebuchet MS"/>
                <a:sym typeface="Trebuchet MS"/>
              </a:rPr>
              <a:t>aen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kanaar</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nwaenr</a:t>
            </a:r>
            <a:endParaRPr sz="1600" dirty="0">
              <a:latin typeface="+mn-lt"/>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mn-lt"/>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mn-lt"/>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mn-lt"/>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6"/>
          <p:cNvSpPr txBox="1">
            <a:spLocks noGrp="1"/>
          </p:cNvSpPr>
          <p:nvPr>
            <p:ph type="title"/>
          </p:nvPr>
        </p:nvSpPr>
        <p:spPr>
          <a:xfrm>
            <a:off x="5807870" y="5228880"/>
            <a:ext cx="3667540" cy="78187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B0F0"/>
              </a:buClr>
              <a:buSzPts val="3600"/>
              <a:buFont typeface="Trebuchet MS"/>
              <a:buNone/>
            </a:pPr>
            <a:r>
              <a:rPr lang="en-US" sz="4800" dirty="0">
                <a:solidFill>
                  <a:schemeClr val="tx1"/>
                </a:solidFill>
                <a:latin typeface="+mj-lt"/>
              </a:rPr>
              <a:t>WATER FOWL</a:t>
            </a:r>
            <a:endParaRPr sz="4800" dirty="0">
              <a:solidFill>
                <a:schemeClr val="tx1"/>
              </a:solidFill>
              <a:latin typeface="+mj-lt"/>
            </a:endParaRPr>
          </a:p>
        </p:txBody>
      </p:sp>
      <p:sp>
        <p:nvSpPr>
          <p:cNvPr id="430" name="Google Shape;430;p46"/>
          <p:cNvSpPr txBox="1"/>
          <p:nvPr/>
        </p:nvSpPr>
        <p:spPr>
          <a:xfrm>
            <a:off x="2196891" y="6292614"/>
            <a:ext cx="3034749" cy="78187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26292"/>
              </a:buClr>
              <a:buSzPts val="2790"/>
              <a:buFont typeface="Trebuchet MS"/>
              <a:buNone/>
            </a:pPr>
            <a:r>
              <a:rPr lang="en-US" sz="2400" dirty="0">
                <a:solidFill>
                  <a:schemeClr val="tx1"/>
                </a:solidFill>
                <a:latin typeface="+mj-lt"/>
                <a:ea typeface="Trebuchet MS"/>
                <a:cs typeface="Trebuchet MS"/>
                <a:sym typeface="Trebuchet MS"/>
              </a:rPr>
              <a:t>FRANKLIN’S GULL</a:t>
            </a:r>
            <a:endParaRPr sz="2400" dirty="0">
              <a:solidFill>
                <a:schemeClr val="tx1"/>
              </a:solidFill>
              <a:latin typeface="+mj-lt"/>
              <a:ea typeface="Trebuchet MS"/>
              <a:cs typeface="Trebuchet MS"/>
              <a:sym typeface="Trebuchet MS"/>
            </a:endParaRPr>
          </a:p>
        </p:txBody>
      </p:sp>
      <p:sp>
        <p:nvSpPr>
          <p:cNvPr id="431" name="Google Shape;431;p46"/>
          <p:cNvSpPr txBox="1"/>
          <p:nvPr/>
        </p:nvSpPr>
        <p:spPr>
          <a:xfrm>
            <a:off x="3714265" y="2864023"/>
            <a:ext cx="4263887" cy="7818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3330"/>
              <a:buFont typeface="Trebuchet MS"/>
              <a:buNone/>
            </a:pPr>
            <a:r>
              <a:rPr lang="en-US" sz="2400" dirty="0">
                <a:solidFill>
                  <a:schemeClr val="tx1"/>
                </a:solidFill>
                <a:latin typeface="+mj-lt"/>
                <a:ea typeface="Trebuchet MS"/>
                <a:cs typeface="Trebuchet MS"/>
                <a:sym typeface="Trebuchet MS"/>
              </a:rPr>
              <a:t>RED </a:t>
            </a:r>
            <a:r>
              <a:rPr lang="en-US" sz="2400" dirty="0" smtClean="0">
                <a:solidFill>
                  <a:schemeClr val="tx1"/>
                </a:solidFill>
                <a:latin typeface="+mj-lt"/>
                <a:ea typeface="Trebuchet MS"/>
                <a:cs typeface="Trebuchet MS"/>
                <a:sym typeface="Trebuchet MS"/>
              </a:rPr>
              <a:t>WINGED </a:t>
            </a:r>
            <a:r>
              <a:rPr lang="en-US" sz="2400" dirty="0">
                <a:solidFill>
                  <a:schemeClr val="tx1"/>
                </a:solidFill>
                <a:latin typeface="+mj-lt"/>
                <a:ea typeface="Trebuchet MS"/>
                <a:cs typeface="Trebuchet MS"/>
                <a:sym typeface="Trebuchet MS"/>
              </a:rPr>
              <a:t>BLACKBIRD</a:t>
            </a:r>
            <a:endParaRPr sz="2400" dirty="0">
              <a:solidFill>
                <a:schemeClr val="tx1"/>
              </a:solidFill>
              <a:latin typeface="+mj-lt"/>
              <a:ea typeface="Trebuchet MS"/>
              <a:cs typeface="Trebuchet MS"/>
              <a:sym typeface="Trebuchet MS"/>
            </a:endParaRPr>
          </a:p>
        </p:txBody>
      </p:sp>
      <p:pic>
        <p:nvPicPr>
          <p:cNvPr id="432" name="Google Shape;432;p46"/>
          <p:cNvPicPr preferRelativeResize="0"/>
          <p:nvPr/>
        </p:nvPicPr>
        <p:blipFill rotWithShape="1">
          <a:blip r:embed="rId3">
            <a:alphaModFix/>
          </a:blip>
          <a:srcRect/>
          <a:stretch/>
        </p:blipFill>
        <p:spPr>
          <a:xfrm>
            <a:off x="1782639" y="3403524"/>
            <a:ext cx="3776870" cy="2832653"/>
          </a:xfrm>
          <a:prstGeom prst="rect">
            <a:avLst/>
          </a:prstGeom>
          <a:noFill/>
          <a:ln>
            <a:noFill/>
          </a:ln>
        </p:spPr>
      </p:pic>
      <p:pic>
        <p:nvPicPr>
          <p:cNvPr id="433" name="Google Shape;433;p46"/>
          <p:cNvPicPr preferRelativeResize="0"/>
          <p:nvPr/>
        </p:nvPicPr>
        <p:blipFill rotWithShape="1">
          <a:blip r:embed="rId4">
            <a:alphaModFix/>
          </a:blip>
          <a:srcRect/>
          <a:stretch/>
        </p:blipFill>
        <p:spPr>
          <a:xfrm>
            <a:off x="4012096" y="318881"/>
            <a:ext cx="3367892" cy="2525919"/>
          </a:xfrm>
          <a:prstGeom prst="rect">
            <a:avLst/>
          </a:prstGeom>
          <a:noFill/>
          <a:ln>
            <a:noFill/>
          </a:ln>
        </p:spPr>
      </p:pic>
      <p:sp>
        <p:nvSpPr>
          <p:cNvPr id="434" name="Google Shape;434;p46"/>
          <p:cNvSpPr/>
          <p:nvPr/>
        </p:nvSpPr>
        <p:spPr>
          <a:xfrm>
            <a:off x="4012096" y="2620325"/>
            <a:ext cx="1422953" cy="2460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Trebuchet MS"/>
                <a:ea typeface="Trebuchet MS"/>
                <a:cs typeface="Trebuchet MS"/>
                <a:sym typeface="Trebuchet MS"/>
              </a:rPr>
              <a:t>© Phil Kahler</a:t>
            </a:r>
            <a:endParaRPr/>
          </a:p>
        </p:txBody>
      </p:sp>
      <p:sp>
        <p:nvSpPr>
          <p:cNvPr id="435" name="Google Shape;435;p46"/>
          <p:cNvSpPr/>
          <p:nvPr/>
        </p:nvSpPr>
        <p:spPr>
          <a:xfrm>
            <a:off x="1782639" y="6010758"/>
            <a:ext cx="993912" cy="2536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 Joe Bailey</a:t>
            </a:r>
            <a:endParaRPr dirty="0"/>
          </a:p>
        </p:txBody>
      </p:sp>
      <p:pic>
        <p:nvPicPr>
          <p:cNvPr id="436" name="Google Shape;436;p46"/>
          <p:cNvPicPr preferRelativeResize="0"/>
          <p:nvPr/>
        </p:nvPicPr>
        <p:blipFill rotWithShape="1">
          <a:blip r:embed="rId5">
            <a:alphaModFix/>
          </a:blip>
          <a:srcRect/>
          <a:stretch/>
        </p:blipFill>
        <p:spPr>
          <a:xfrm>
            <a:off x="299568" y="318881"/>
            <a:ext cx="3371506" cy="2525919"/>
          </a:xfrm>
          <a:prstGeom prst="rect">
            <a:avLst/>
          </a:prstGeom>
          <a:noFill/>
          <a:ln>
            <a:noFill/>
          </a:ln>
        </p:spPr>
      </p:pic>
      <p:sp>
        <p:nvSpPr>
          <p:cNvPr id="437" name="Google Shape;437;p46"/>
          <p:cNvSpPr txBox="1"/>
          <p:nvPr/>
        </p:nvSpPr>
        <p:spPr>
          <a:xfrm>
            <a:off x="977347" y="2811557"/>
            <a:ext cx="2299252" cy="7467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3600"/>
              <a:buFont typeface="Trebuchet MS"/>
              <a:buNone/>
            </a:pPr>
            <a:r>
              <a:rPr lang="en-US" sz="2400" dirty="0" smtClean="0">
                <a:solidFill>
                  <a:schemeClr val="tx1"/>
                </a:solidFill>
                <a:latin typeface="+mj-lt"/>
                <a:ea typeface="Trebuchet MS"/>
                <a:cs typeface="Trebuchet MS"/>
                <a:sym typeface="Trebuchet MS"/>
              </a:rPr>
              <a:t>KILLDEER</a:t>
            </a:r>
            <a:endParaRPr sz="2400" dirty="0">
              <a:solidFill>
                <a:schemeClr val="tx1"/>
              </a:solidFill>
              <a:latin typeface="+mj-lt"/>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7"/>
          <p:cNvSpPr/>
          <p:nvPr/>
        </p:nvSpPr>
        <p:spPr>
          <a:xfrm>
            <a:off x="389205" y="174114"/>
            <a:ext cx="186162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tx1"/>
                </a:solidFill>
                <a:latin typeface="+mj-lt"/>
                <a:ea typeface="Trebuchet MS"/>
                <a:cs typeface="Trebuchet MS"/>
                <a:sym typeface="Trebuchet MS"/>
              </a:rPr>
              <a:t>BIRDS</a:t>
            </a:r>
            <a:endParaRPr sz="4000" dirty="0">
              <a:solidFill>
                <a:schemeClr val="tx1"/>
              </a:solidFill>
              <a:latin typeface="+mj-lt"/>
              <a:ea typeface="Trebuchet MS"/>
              <a:cs typeface="Trebuchet MS"/>
              <a:sym typeface="Trebuchet MS"/>
            </a:endParaRPr>
          </a:p>
        </p:txBody>
      </p:sp>
      <p:sp>
        <p:nvSpPr>
          <p:cNvPr id="443" name="Google Shape;443;p47"/>
          <p:cNvSpPr txBox="1"/>
          <p:nvPr/>
        </p:nvSpPr>
        <p:spPr>
          <a:xfrm>
            <a:off x="389205" y="915794"/>
            <a:ext cx="8590844" cy="5469544"/>
          </a:xfrm>
          <a:prstGeom prst="rect">
            <a:avLst/>
          </a:prstGeom>
          <a:noFill/>
          <a:ln>
            <a:noFill/>
          </a:ln>
        </p:spPr>
        <p:txBody>
          <a:bodyPr spcFirstLastPara="1" wrap="square" lIns="91425" tIns="45700" rIns="91425" bIns="45700" anchor="t" anchorCtr="0">
            <a:noAutofit/>
          </a:bodyPr>
          <a:lstStyle/>
          <a:p>
            <a:pPr marL="342900" indent="-342900">
              <a:buClr>
                <a:schemeClr val="accent6">
                  <a:lumMod val="75000"/>
                </a:schemeClr>
              </a:buClr>
              <a:buSzPts val="2400"/>
              <a:buFont typeface="Noto Sans Symbols"/>
              <a:buChar char="⮚"/>
            </a:pPr>
            <a:r>
              <a:rPr lang="en-US" sz="2400" dirty="0">
                <a:solidFill>
                  <a:srgbClr val="226292"/>
                </a:solidFill>
                <a:latin typeface="Trebuchet MS"/>
                <a:ea typeface="Trebuchet MS"/>
                <a:cs typeface="Trebuchet MS"/>
                <a:sym typeface="Trebuchet MS"/>
              </a:rPr>
              <a:t>Red-winged Blackbird- </a:t>
            </a:r>
            <a:r>
              <a:rPr lang="en-CA" sz="1800" dirty="0">
                <a:effectLst/>
                <a:latin typeface="Arial" panose="020B0604020202020204" pitchFamily="34" charset="0"/>
                <a:ea typeface="Calibri" panose="020F0502020204030204" pitchFamily="34" charset="0"/>
                <a:cs typeface="Arial" panose="020B0604020202020204" pitchFamily="34" charset="0"/>
              </a:rPr>
              <a:t>Red-winged Blackbirds are common in cattail marshes and other wetlands. Listen for the male’s “</a:t>
            </a:r>
            <a:r>
              <a:rPr lang="en-CA" sz="1800" i="1" dirty="0">
                <a:effectLst/>
                <a:latin typeface="Arial" panose="020B0604020202020204" pitchFamily="34" charset="0"/>
                <a:ea typeface="Calibri" panose="020F0502020204030204" pitchFamily="34" charset="0"/>
                <a:cs typeface="Arial" panose="020B0604020202020204" pitchFamily="34" charset="0"/>
              </a:rPr>
              <a:t>conk-la-</a:t>
            </a:r>
            <a:r>
              <a:rPr lang="en-CA" sz="1800" i="1" dirty="0" err="1">
                <a:effectLst/>
                <a:latin typeface="Arial" panose="020B0604020202020204" pitchFamily="34" charset="0"/>
                <a:ea typeface="Calibri" panose="020F0502020204030204" pitchFamily="34" charset="0"/>
                <a:cs typeface="Arial" panose="020B0604020202020204" pitchFamily="34" charset="0"/>
              </a:rPr>
              <a:t>ree</a:t>
            </a:r>
            <a:r>
              <a:rPr lang="en-CA" sz="1800" dirty="0">
                <a:effectLst/>
                <a:latin typeface="Arial" panose="020B0604020202020204" pitchFamily="34" charset="0"/>
                <a:ea typeface="Calibri" panose="020F0502020204030204" pitchFamily="34" charset="0"/>
                <a:cs typeface="Arial" panose="020B0604020202020204" pitchFamily="34" charset="0"/>
              </a:rPr>
              <a:t>” song. During the breeding season, male red-winged blackbirds fiercely defend their territories. They chase other males away and attack nest predators.  </a:t>
            </a:r>
            <a:endParaRPr lang="en-US" sz="1800" dirty="0">
              <a:solidFill>
                <a:srgbClr val="226292"/>
              </a:solidFill>
              <a:latin typeface="Arial" panose="020B0604020202020204" pitchFamily="34" charset="0"/>
              <a:ea typeface="Trebuchet MS"/>
              <a:cs typeface="Arial" panose="020B0604020202020204" pitchFamily="34" charset="0"/>
              <a:sym typeface="Trebuchet MS"/>
            </a:endParaRPr>
          </a:p>
          <a:p>
            <a:pPr marL="800100" lvl="1" indent="-342900">
              <a:buClr>
                <a:schemeClr val="accent6">
                  <a:lumMod val="75000"/>
                </a:schemeClr>
              </a:buClr>
              <a:buSzPts val="1200"/>
              <a:buFont typeface="Noto Sans Symbols"/>
              <a:buChar char="⮚"/>
            </a:pPr>
            <a:r>
              <a:rPr lang="en-US" sz="1600" dirty="0">
                <a:solidFill>
                  <a:srgbClr val="226292"/>
                </a:solidFill>
                <a:ea typeface="Trebuchet MS"/>
                <a:cs typeface="Trebuchet MS"/>
                <a:sym typeface="Trebuchet MS"/>
              </a:rPr>
              <a:t>Scientific/Latin- </a:t>
            </a:r>
            <a:r>
              <a:rPr lang="en-US" sz="1600" i="1" dirty="0" err="1">
                <a:solidFill>
                  <a:srgbClr val="226292"/>
                </a:solidFill>
                <a:ea typeface="Trebuchet MS"/>
                <a:cs typeface="Trebuchet MS"/>
                <a:sym typeface="Trebuchet MS"/>
              </a:rPr>
              <a:t>Agelaius</a:t>
            </a:r>
            <a:r>
              <a:rPr lang="en-US" sz="1600" i="1" dirty="0">
                <a:solidFill>
                  <a:srgbClr val="226292"/>
                </a:solidFill>
                <a:ea typeface="Trebuchet MS"/>
                <a:cs typeface="Trebuchet MS"/>
                <a:sym typeface="Trebuchet MS"/>
              </a:rPr>
              <a:t> </a:t>
            </a:r>
            <a:r>
              <a:rPr lang="en-US" sz="1600" i="1" dirty="0" err="1">
                <a:solidFill>
                  <a:srgbClr val="226292"/>
                </a:solidFill>
                <a:ea typeface="Trebuchet MS"/>
                <a:cs typeface="Trebuchet MS"/>
                <a:sym typeface="Trebuchet MS"/>
              </a:rPr>
              <a:t>phoeniceus</a:t>
            </a:r>
            <a:r>
              <a:rPr lang="en-US" sz="1600" dirty="0">
                <a:solidFill>
                  <a:srgbClr val="226292"/>
                </a:solidFill>
                <a:ea typeface="Trebuchet MS"/>
                <a:cs typeface="Trebuchet MS"/>
                <a:sym typeface="Trebuchet MS"/>
              </a:rPr>
              <a:t>, French- </a:t>
            </a:r>
            <a:r>
              <a:rPr lang="fr-FR" sz="1600" dirty="0">
                <a:solidFill>
                  <a:srgbClr val="226292"/>
                </a:solidFill>
                <a:ea typeface="Trebuchet MS"/>
                <a:cs typeface="Trebuchet MS"/>
                <a:sym typeface="Trebuchet MS"/>
              </a:rPr>
              <a:t>un merle à ailes rouges</a:t>
            </a:r>
            <a:r>
              <a:rPr lang="en-US" sz="1600" dirty="0">
                <a:solidFill>
                  <a:srgbClr val="226292"/>
                </a:solidFill>
                <a:ea typeface="Trebuchet MS"/>
                <a:cs typeface="Trebuchet MS"/>
                <a:sym typeface="Trebuchet MS"/>
              </a:rPr>
              <a:t>, Cree-</a:t>
            </a:r>
            <a:r>
              <a:rPr lang="en-US" sz="1600" dirty="0" err="1">
                <a:solidFill>
                  <a:srgbClr val="226292"/>
                </a:solidFill>
                <a:ea typeface="Trebuchet MS"/>
                <a:cs typeface="Trebuchet MS"/>
                <a:sym typeface="Trebuchet MS"/>
              </a:rPr>
              <a:t>cahcahkâýôsis</a:t>
            </a:r>
            <a:r>
              <a:rPr lang="en-US" sz="1600" dirty="0">
                <a:solidFill>
                  <a:srgbClr val="226292"/>
                </a:solidFill>
                <a:ea typeface="Trebuchet MS"/>
                <a:cs typeface="Trebuchet MS"/>
                <a:sym typeface="Trebuchet MS"/>
              </a:rPr>
              <a:t>, Michif- </a:t>
            </a:r>
            <a:r>
              <a:rPr lang="en-US" sz="1600" dirty="0" err="1">
                <a:solidFill>
                  <a:srgbClr val="226292"/>
                </a:solidFill>
                <a:ea typeface="Trebuchet MS"/>
                <a:cs typeface="Trebuchet MS"/>
                <a:sym typeface="Trebuchet MS"/>
              </a:rPr>
              <a:t>aen</a:t>
            </a:r>
            <a:r>
              <a:rPr lang="en-US" sz="1600" dirty="0">
                <a:solidFill>
                  <a:srgbClr val="226292"/>
                </a:solidFill>
                <a:ea typeface="Trebuchet MS"/>
                <a:cs typeface="Trebuchet MS"/>
                <a:sym typeface="Trebuchet MS"/>
              </a:rPr>
              <a:t> </a:t>
            </a:r>
            <a:r>
              <a:rPr lang="en-US" sz="1600" dirty="0" err="1">
                <a:solidFill>
                  <a:srgbClr val="226292"/>
                </a:solidFill>
                <a:ea typeface="Trebuchet MS"/>
                <a:cs typeface="Trebuchet MS"/>
                <a:sym typeface="Trebuchet MS"/>
              </a:rPr>
              <a:t>nwayzoo</a:t>
            </a:r>
            <a:r>
              <a:rPr lang="en-US" sz="1600" dirty="0">
                <a:solidFill>
                  <a:srgbClr val="226292"/>
                </a:solidFill>
                <a:ea typeface="Trebuchet MS"/>
                <a:cs typeface="Trebuchet MS"/>
                <a:sym typeface="Trebuchet MS"/>
              </a:rPr>
              <a:t> </a:t>
            </a:r>
            <a:r>
              <a:rPr lang="en-US" sz="1600" dirty="0" err="1">
                <a:solidFill>
                  <a:srgbClr val="226292"/>
                </a:solidFill>
                <a:ea typeface="Trebuchet MS"/>
                <a:cs typeface="Trebuchet MS"/>
                <a:sym typeface="Trebuchet MS"/>
              </a:rPr>
              <a:t>nwaenr</a:t>
            </a:r>
            <a:endParaRPr lang="en-US" sz="1600" dirty="0"/>
          </a:p>
          <a:p>
            <a:pPr marR="0" lvl="0" algn="l" rtl="0">
              <a:spcBef>
                <a:spcPts val="0"/>
              </a:spcBef>
              <a:spcAft>
                <a:spcPts val="0"/>
              </a:spcAft>
              <a:buClr>
                <a:srgbClr val="226292"/>
              </a:buClr>
              <a:buSzPts val="2400"/>
            </a:pPr>
            <a:endParaRPr dirty="0"/>
          </a:p>
          <a:p>
            <a:pPr marL="342900" indent="-342900">
              <a:buClr>
                <a:schemeClr val="accent6">
                  <a:lumMod val="75000"/>
                </a:schemeClr>
              </a:buClr>
              <a:buSzPts val="2400"/>
              <a:buFont typeface="Noto Sans Symbols"/>
              <a:buChar char="⮚"/>
            </a:pPr>
            <a:r>
              <a:rPr lang="en-US" sz="2400" dirty="0">
                <a:solidFill>
                  <a:srgbClr val="226292"/>
                </a:solidFill>
                <a:latin typeface="Trebuchet MS"/>
                <a:ea typeface="Trebuchet MS"/>
                <a:cs typeface="Trebuchet MS"/>
                <a:sym typeface="Trebuchet MS"/>
              </a:rPr>
              <a:t>Franklin’s Gull- </a:t>
            </a:r>
            <a:r>
              <a:rPr lang="en-CA" sz="1800" dirty="0">
                <a:effectLst/>
                <a:latin typeface="Arial" panose="020B0604020202020204" pitchFamily="34" charset="0"/>
                <a:ea typeface="Calibri" panose="020F0502020204030204" pitchFamily="34" charset="0"/>
                <a:cs typeface="Arial" panose="020B0604020202020204" pitchFamily="34" charset="0"/>
              </a:rPr>
              <a:t>A small gull with a black head, a red bill and white eye crescents.  They nest in freshwater marshes with lots of vegetation and patches of open water.  They form large colonies of hundreds or thousands of birds, often nesting less than two feet from each other.</a:t>
            </a:r>
            <a:endParaRPr lang="en-US" sz="1800" dirty="0">
              <a:solidFill>
                <a:srgbClr val="226292"/>
              </a:solidFill>
              <a:latin typeface="Arial" panose="020B0604020202020204" pitchFamily="34" charset="0"/>
              <a:ea typeface="Trebuchet MS"/>
              <a:cs typeface="Arial" panose="020B0604020202020204" pitchFamily="34" charset="0"/>
              <a:sym typeface="Trebuchet MS"/>
            </a:endParaRPr>
          </a:p>
          <a:p>
            <a:pPr marL="800100" lvl="1" indent="-342900">
              <a:buClr>
                <a:schemeClr val="accent6">
                  <a:lumMod val="75000"/>
                </a:schemeClr>
              </a:buClr>
              <a:buSzPts val="1200"/>
              <a:buFont typeface="Noto Sans Symbols"/>
              <a:buChar char="⮚"/>
            </a:pPr>
            <a:r>
              <a:rPr lang="en-US" sz="1600" dirty="0">
                <a:solidFill>
                  <a:srgbClr val="226292"/>
                </a:solidFill>
                <a:ea typeface="Trebuchet MS"/>
                <a:cs typeface="Trebuchet MS"/>
                <a:sym typeface="Trebuchet MS"/>
              </a:rPr>
              <a:t>Scientific/Latin- </a:t>
            </a:r>
            <a:r>
              <a:rPr lang="en-US" sz="1600" i="1" dirty="0" err="1">
                <a:solidFill>
                  <a:srgbClr val="226292"/>
                </a:solidFill>
                <a:ea typeface="Trebuchet MS"/>
                <a:cs typeface="Trebuchet MS"/>
                <a:sym typeface="Trebuchet MS"/>
              </a:rPr>
              <a:t>Leucophaeus</a:t>
            </a:r>
            <a:r>
              <a:rPr lang="en-US" sz="1600" i="1" dirty="0">
                <a:solidFill>
                  <a:srgbClr val="226292"/>
                </a:solidFill>
                <a:ea typeface="Trebuchet MS"/>
                <a:cs typeface="Trebuchet MS"/>
                <a:sym typeface="Trebuchet MS"/>
              </a:rPr>
              <a:t> </a:t>
            </a:r>
            <a:r>
              <a:rPr lang="en-US" sz="1600" i="1" dirty="0" err="1">
                <a:solidFill>
                  <a:srgbClr val="226292"/>
                </a:solidFill>
                <a:ea typeface="Trebuchet MS"/>
                <a:cs typeface="Trebuchet MS"/>
                <a:sym typeface="Trebuchet MS"/>
              </a:rPr>
              <a:t>pipixcan</a:t>
            </a:r>
            <a:r>
              <a:rPr lang="en-US" sz="1600" dirty="0">
                <a:solidFill>
                  <a:srgbClr val="226292"/>
                </a:solidFill>
                <a:ea typeface="Trebuchet MS"/>
                <a:cs typeface="Trebuchet MS"/>
                <a:sym typeface="Trebuchet MS"/>
              </a:rPr>
              <a:t>, French- </a:t>
            </a:r>
            <a:r>
              <a:rPr lang="en-US" sz="1600" dirty="0" err="1">
                <a:solidFill>
                  <a:srgbClr val="226292"/>
                </a:solidFill>
                <a:ea typeface="Trebuchet MS"/>
                <a:cs typeface="Trebuchet MS"/>
                <a:sym typeface="Trebuchet MS"/>
              </a:rPr>
              <a:t>une</a:t>
            </a:r>
            <a:r>
              <a:rPr lang="en-US" sz="1600" dirty="0">
                <a:solidFill>
                  <a:srgbClr val="226292"/>
                </a:solidFill>
                <a:ea typeface="Trebuchet MS"/>
                <a:cs typeface="Trebuchet MS"/>
                <a:sym typeface="Trebuchet MS"/>
              </a:rPr>
              <a:t> </a:t>
            </a:r>
            <a:r>
              <a:rPr lang="en-US" sz="1600" dirty="0" err="1">
                <a:solidFill>
                  <a:srgbClr val="226292"/>
                </a:solidFill>
                <a:ea typeface="Trebuchet MS"/>
                <a:cs typeface="Trebuchet MS"/>
                <a:sym typeface="Trebuchet MS"/>
              </a:rPr>
              <a:t>mouette</a:t>
            </a:r>
            <a:r>
              <a:rPr lang="en-US" sz="1600" dirty="0">
                <a:solidFill>
                  <a:srgbClr val="226292"/>
                </a:solidFill>
                <a:ea typeface="Trebuchet MS"/>
                <a:cs typeface="Trebuchet MS"/>
                <a:sym typeface="Trebuchet MS"/>
              </a:rPr>
              <a:t> de Franklin, Cree- </a:t>
            </a:r>
            <a:r>
              <a:rPr lang="en-US" sz="1600" dirty="0" err="1">
                <a:solidFill>
                  <a:srgbClr val="226292"/>
                </a:solidFill>
                <a:ea typeface="Trebuchet MS"/>
                <a:cs typeface="Trebuchet MS"/>
                <a:sym typeface="Trebuchet MS"/>
              </a:rPr>
              <a:t>kîyâsk</a:t>
            </a:r>
            <a:r>
              <a:rPr lang="en-US" sz="1600" dirty="0">
                <a:solidFill>
                  <a:srgbClr val="226292"/>
                </a:solidFill>
                <a:ea typeface="Trebuchet MS"/>
                <a:cs typeface="Trebuchet MS"/>
                <a:sym typeface="Trebuchet MS"/>
              </a:rPr>
              <a:t>, Michif- </a:t>
            </a:r>
            <a:r>
              <a:rPr lang="en-US" sz="1600" dirty="0" err="1">
                <a:solidFill>
                  <a:srgbClr val="226292"/>
                </a:solidFill>
                <a:ea typeface="Trebuchet MS"/>
                <a:cs typeface="Trebuchet MS"/>
                <a:sym typeface="Trebuchet MS"/>
              </a:rPr>
              <a:t>aen</a:t>
            </a:r>
            <a:r>
              <a:rPr lang="en-US" sz="1600" dirty="0">
                <a:solidFill>
                  <a:srgbClr val="226292"/>
                </a:solidFill>
                <a:ea typeface="Trebuchet MS"/>
                <a:cs typeface="Trebuchet MS"/>
                <a:sym typeface="Trebuchet MS"/>
              </a:rPr>
              <a:t> </a:t>
            </a:r>
            <a:r>
              <a:rPr lang="en-US" sz="1600" dirty="0" err="1">
                <a:solidFill>
                  <a:srgbClr val="226292"/>
                </a:solidFill>
                <a:ea typeface="Trebuchet MS"/>
                <a:cs typeface="Trebuchet MS"/>
                <a:sym typeface="Trebuchet MS"/>
              </a:rPr>
              <a:t>moov</a:t>
            </a:r>
            <a:endParaRPr lang="en-US" sz="1600" dirty="0"/>
          </a:p>
          <a:p>
            <a:pPr marR="0" lvl="0" algn="l" rtl="0">
              <a:spcBef>
                <a:spcPts val="0"/>
              </a:spcBef>
              <a:spcAft>
                <a:spcPts val="0"/>
              </a:spcAft>
              <a:buClr>
                <a:srgbClr val="226292"/>
              </a:buClr>
              <a:buSzPts val="2400"/>
            </a:pPr>
            <a:endParaRPr dirty="0"/>
          </a:p>
          <a:p>
            <a:pPr marL="342900" indent="-342900">
              <a:buClr>
                <a:schemeClr val="accent6">
                  <a:lumMod val="75000"/>
                </a:schemeClr>
              </a:buClr>
              <a:buSzPts val="2400"/>
              <a:buFont typeface="Noto Sans Symbols"/>
              <a:buChar char="⮚"/>
            </a:pPr>
            <a:r>
              <a:rPr lang="en-US" sz="2400" dirty="0">
                <a:solidFill>
                  <a:srgbClr val="226292"/>
                </a:solidFill>
                <a:latin typeface="Trebuchet MS"/>
                <a:ea typeface="Trebuchet MS"/>
                <a:cs typeface="Trebuchet MS"/>
                <a:sym typeface="Trebuchet MS"/>
              </a:rPr>
              <a:t>Kill Deer- </a:t>
            </a:r>
            <a:r>
              <a:rPr lang="en-CA" sz="1800" dirty="0">
                <a:effectLst/>
                <a:latin typeface="Arial" panose="020B0604020202020204" pitchFamily="34" charset="0"/>
                <a:ea typeface="Calibri" panose="020F0502020204030204" pitchFamily="34" charset="0"/>
                <a:cs typeface="Arial" panose="020B0604020202020204" pitchFamily="34" charset="0"/>
              </a:rPr>
              <a:t>Killdeer get their name from the shrill “kill-deer” call they often give.  These birds are known for their “broken-wing act” display in attempt to lure predators away from their nest.  Killdeer nests are simple depression on open ground in areas with sparse vegetation.  Their eggs are spotted and speckled so are nicely camouflaged.</a:t>
            </a:r>
            <a:endParaRPr dirty="0">
              <a:latin typeface="Arial" panose="020B0604020202020204" pitchFamily="34" charset="0"/>
              <a:cs typeface="Arial" panose="020B0604020202020204" pitchFamily="34" charset="0"/>
            </a:endParaRPr>
          </a:p>
          <a:p>
            <a:pPr marL="800100" lvl="1" indent="-342900">
              <a:buClr>
                <a:schemeClr val="accent6">
                  <a:lumMod val="75000"/>
                </a:schemeClr>
              </a:buClr>
              <a:buSzPts val="1200"/>
              <a:buFont typeface="Noto Sans Symbols"/>
              <a:buChar char="⮚"/>
            </a:pPr>
            <a:r>
              <a:rPr lang="en-US" sz="1600" dirty="0">
                <a:solidFill>
                  <a:srgbClr val="226292"/>
                </a:solidFill>
                <a:ea typeface="Trebuchet MS"/>
                <a:cs typeface="Trebuchet MS"/>
                <a:sym typeface="Trebuchet MS"/>
              </a:rPr>
              <a:t>Scientific/Latin- </a:t>
            </a:r>
            <a:r>
              <a:rPr lang="en-US" sz="1600" i="1" dirty="0" err="1">
                <a:solidFill>
                  <a:srgbClr val="226292"/>
                </a:solidFill>
                <a:ea typeface="Trebuchet MS"/>
                <a:cs typeface="Trebuchet MS"/>
                <a:sym typeface="Trebuchet MS"/>
              </a:rPr>
              <a:t>Charadrius</a:t>
            </a:r>
            <a:r>
              <a:rPr lang="en-US" sz="1600" i="1" dirty="0">
                <a:solidFill>
                  <a:srgbClr val="226292"/>
                </a:solidFill>
                <a:ea typeface="Trebuchet MS"/>
                <a:cs typeface="Trebuchet MS"/>
                <a:sym typeface="Trebuchet MS"/>
              </a:rPr>
              <a:t> </a:t>
            </a:r>
            <a:r>
              <a:rPr lang="en-US" sz="1600" i="1" dirty="0" err="1">
                <a:solidFill>
                  <a:srgbClr val="226292"/>
                </a:solidFill>
                <a:ea typeface="Trebuchet MS"/>
                <a:cs typeface="Trebuchet MS"/>
                <a:sym typeface="Trebuchet MS"/>
              </a:rPr>
              <a:t>vociferus</a:t>
            </a:r>
            <a:r>
              <a:rPr lang="en-US" sz="1600" dirty="0">
                <a:solidFill>
                  <a:srgbClr val="226292"/>
                </a:solidFill>
                <a:ea typeface="Trebuchet MS"/>
                <a:cs typeface="Trebuchet MS"/>
                <a:sym typeface="Trebuchet MS"/>
              </a:rPr>
              <a:t>, Cree- </a:t>
            </a:r>
            <a:r>
              <a:rPr lang="en-US" sz="1600" dirty="0" err="1">
                <a:solidFill>
                  <a:srgbClr val="226292"/>
                </a:solidFill>
                <a:ea typeface="Trebuchet MS"/>
                <a:cs typeface="Trebuchet MS"/>
                <a:sym typeface="Trebuchet MS"/>
              </a:rPr>
              <a:t>otâpiskâkanêsîs</a:t>
            </a:r>
            <a:r>
              <a:rPr lang="en-US" sz="1600" dirty="0">
                <a:solidFill>
                  <a:srgbClr val="226292"/>
                </a:solidFill>
                <a:ea typeface="Trebuchet MS"/>
                <a:cs typeface="Trebuchet MS"/>
                <a:sym typeface="Trebuchet MS"/>
              </a:rPr>
              <a:t>, Michif- </a:t>
            </a:r>
            <a:r>
              <a:rPr lang="en-US" sz="1600" dirty="0" err="1">
                <a:solidFill>
                  <a:srgbClr val="226292"/>
                </a:solidFill>
                <a:ea typeface="Trebuchet MS"/>
                <a:cs typeface="Trebuchet MS"/>
                <a:sym typeface="Trebuchet MS"/>
              </a:rPr>
              <a:t>aen</a:t>
            </a:r>
            <a:r>
              <a:rPr lang="en-US" sz="1600" dirty="0">
                <a:solidFill>
                  <a:srgbClr val="226292"/>
                </a:solidFill>
                <a:ea typeface="Trebuchet MS"/>
                <a:cs typeface="Trebuchet MS"/>
                <a:sym typeface="Trebuchet MS"/>
              </a:rPr>
              <a:t> </a:t>
            </a:r>
            <a:r>
              <a:rPr lang="en-US" sz="1600" dirty="0" err="1">
                <a:solidFill>
                  <a:srgbClr val="226292"/>
                </a:solidFill>
                <a:ea typeface="Trebuchet MS"/>
                <a:cs typeface="Trebuchet MS"/>
                <a:sym typeface="Trebuchet MS"/>
              </a:rPr>
              <a:t>bekas</a:t>
            </a:r>
            <a:endParaRPr lang="en-US" sz="1600" dirty="0"/>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1"/>
          <p:cNvSpPr txBox="1"/>
          <p:nvPr/>
        </p:nvSpPr>
        <p:spPr>
          <a:xfrm>
            <a:off x="239286" y="5479241"/>
            <a:ext cx="4020394" cy="5245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200"/>
              <a:buFont typeface="Trebuchet MS"/>
              <a:buNone/>
            </a:pPr>
            <a:r>
              <a:rPr lang="en-US" sz="3200" dirty="0">
                <a:solidFill>
                  <a:schemeClr val="tx1"/>
                </a:solidFill>
                <a:latin typeface="+mj-lt"/>
                <a:ea typeface="Trebuchet MS"/>
                <a:cs typeface="Trebuchet MS"/>
                <a:sym typeface="Trebuchet MS"/>
              </a:rPr>
              <a:t>FRESHWATER SHRIMP</a:t>
            </a:r>
            <a:endParaRPr sz="3200" dirty="0">
              <a:solidFill>
                <a:schemeClr val="tx1"/>
              </a:solidFill>
              <a:latin typeface="+mj-lt"/>
              <a:ea typeface="Trebuchet MS"/>
              <a:cs typeface="Trebuchet MS"/>
              <a:sym typeface="Trebuchet MS"/>
            </a:endParaRPr>
          </a:p>
        </p:txBody>
      </p:sp>
      <p:sp>
        <p:nvSpPr>
          <p:cNvPr id="179" name="Google Shape;179;p21"/>
          <p:cNvSpPr txBox="1"/>
          <p:nvPr/>
        </p:nvSpPr>
        <p:spPr>
          <a:xfrm>
            <a:off x="4644038" y="3167818"/>
            <a:ext cx="2959920" cy="4505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600"/>
              <a:buFont typeface="Trebuchet MS"/>
              <a:buNone/>
            </a:pPr>
            <a:r>
              <a:rPr lang="en-US" sz="3600" dirty="0">
                <a:solidFill>
                  <a:schemeClr val="tx1"/>
                </a:solidFill>
                <a:latin typeface="+mj-lt"/>
                <a:ea typeface="Trebuchet MS"/>
                <a:cs typeface="Trebuchet MS"/>
                <a:sym typeface="Trebuchet MS"/>
              </a:rPr>
              <a:t>CRAYFISH</a:t>
            </a:r>
            <a:endParaRPr sz="3600" dirty="0">
              <a:solidFill>
                <a:schemeClr val="tx1"/>
              </a:solidFill>
              <a:latin typeface="+mj-lt"/>
              <a:ea typeface="Trebuchet MS"/>
              <a:cs typeface="Trebuchet MS"/>
              <a:sym typeface="Trebuchet MS"/>
            </a:endParaRPr>
          </a:p>
        </p:txBody>
      </p:sp>
      <p:sp>
        <p:nvSpPr>
          <p:cNvPr id="180" name="Google Shape;180;p21"/>
          <p:cNvSpPr txBox="1"/>
          <p:nvPr/>
        </p:nvSpPr>
        <p:spPr>
          <a:xfrm>
            <a:off x="4259680" y="5838678"/>
            <a:ext cx="4583662" cy="672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600"/>
              <a:buFont typeface="Trebuchet MS"/>
              <a:buNone/>
            </a:pPr>
            <a:r>
              <a:rPr lang="en-US" sz="4400" dirty="0">
                <a:solidFill>
                  <a:schemeClr val="tx1"/>
                </a:solidFill>
                <a:latin typeface="+mj-lt"/>
                <a:ea typeface="Trebuchet MS"/>
                <a:cs typeface="Trebuchet MS"/>
                <a:sym typeface="Trebuchet MS"/>
              </a:rPr>
              <a:t>CRUSTACEANS</a:t>
            </a:r>
            <a:endParaRPr sz="4400" dirty="0">
              <a:solidFill>
                <a:schemeClr val="tx1"/>
              </a:solidFill>
              <a:latin typeface="+mj-lt"/>
              <a:ea typeface="Trebuchet MS"/>
              <a:cs typeface="Trebuchet MS"/>
              <a:sym typeface="Trebuchet MS"/>
            </a:endParaRPr>
          </a:p>
        </p:txBody>
      </p:sp>
      <p:pic>
        <p:nvPicPr>
          <p:cNvPr id="182" name="Google Shape;182;p21"/>
          <p:cNvPicPr preferRelativeResize="0"/>
          <p:nvPr/>
        </p:nvPicPr>
        <p:blipFill rotWithShape="1">
          <a:blip r:embed="rId3">
            <a:alphaModFix/>
          </a:blip>
          <a:srcRect/>
          <a:stretch/>
        </p:blipFill>
        <p:spPr>
          <a:xfrm>
            <a:off x="3450552" y="472111"/>
            <a:ext cx="4774924" cy="2687425"/>
          </a:xfrm>
          <a:prstGeom prst="rect">
            <a:avLst/>
          </a:prstGeom>
          <a:noFill/>
          <a:ln>
            <a:noFill/>
          </a:ln>
        </p:spPr>
      </p:pic>
      <p:sp>
        <p:nvSpPr>
          <p:cNvPr id="183" name="Google Shape;183;p21"/>
          <p:cNvSpPr/>
          <p:nvPr/>
        </p:nvSpPr>
        <p:spPr>
          <a:xfrm>
            <a:off x="4411020" y="2921597"/>
            <a:ext cx="1426994"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Caroline Wagner/CBC</a:t>
            </a:r>
            <a:endParaRPr dirty="0"/>
          </a:p>
        </p:txBody>
      </p:sp>
      <p:grpSp>
        <p:nvGrpSpPr>
          <p:cNvPr id="2" name="Group 1">
            <a:extLst>
              <a:ext uri="{FF2B5EF4-FFF2-40B4-BE49-F238E27FC236}">
                <a16:creationId xmlns:a16="http://schemas.microsoft.com/office/drawing/2014/main" id="{F3B3041A-D4C2-4098-9CFF-6AAA582DCCEE}"/>
              </a:ext>
            </a:extLst>
          </p:cNvPr>
          <p:cNvGrpSpPr/>
          <p:nvPr/>
        </p:nvGrpSpPr>
        <p:grpSpPr>
          <a:xfrm>
            <a:off x="295593" y="2180554"/>
            <a:ext cx="3964087" cy="3298687"/>
            <a:chOff x="356966" y="3044707"/>
            <a:chExt cx="3964087" cy="3298687"/>
          </a:xfrm>
        </p:grpSpPr>
        <p:pic>
          <p:nvPicPr>
            <p:cNvPr id="181" name="Google Shape;181;p21"/>
            <p:cNvPicPr preferRelativeResize="0"/>
            <p:nvPr/>
          </p:nvPicPr>
          <p:blipFill rotWithShape="1">
            <a:blip r:embed="rId4">
              <a:alphaModFix/>
            </a:blip>
            <a:srcRect/>
            <a:stretch/>
          </p:blipFill>
          <p:spPr>
            <a:xfrm>
              <a:off x="356966" y="3044707"/>
              <a:ext cx="3964087" cy="3298687"/>
            </a:xfrm>
            <a:prstGeom prst="rect">
              <a:avLst/>
            </a:prstGeom>
            <a:noFill/>
            <a:ln>
              <a:noFill/>
            </a:ln>
          </p:spPr>
        </p:pic>
        <p:sp>
          <p:nvSpPr>
            <p:cNvPr id="184" name="Google Shape;184;p21"/>
            <p:cNvSpPr/>
            <p:nvPr/>
          </p:nvSpPr>
          <p:spPr>
            <a:xfrm>
              <a:off x="2365068" y="6097173"/>
              <a:ext cx="195598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Copyright © 2009 James Bailey</a:t>
              </a:r>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2"/>
          <p:cNvSpPr/>
          <p:nvPr/>
        </p:nvSpPr>
        <p:spPr>
          <a:xfrm>
            <a:off x="304799" y="371061"/>
            <a:ext cx="561473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dirty="0">
                <a:solidFill>
                  <a:schemeClr val="tx1"/>
                </a:solidFill>
                <a:latin typeface="+mj-lt"/>
                <a:ea typeface="Trebuchet MS"/>
                <a:cs typeface="Trebuchet MS"/>
                <a:sym typeface="Trebuchet MS"/>
              </a:rPr>
              <a:t>CRUSTACEANS</a:t>
            </a:r>
            <a:endParaRPr sz="4400" dirty="0">
              <a:solidFill>
                <a:schemeClr val="tx1"/>
              </a:solidFill>
              <a:latin typeface="+mj-lt"/>
              <a:ea typeface="Trebuchet MS"/>
              <a:cs typeface="Trebuchet MS"/>
              <a:sym typeface="Trebuchet MS"/>
            </a:endParaRPr>
          </a:p>
        </p:txBody>
      </p:sp>
      <p:sp>
        <p:nvSpPr>
          <p:cNvPr id="190" name="Google Shape;190;p22"/>
          <p:cNvSpPr txBox="1"/>
          <p:nvPr/>
        </p:nvSpPr>
        <p:spPr>
          <a:xfrm>
            <a:off x="304798" y="1350278"/>
            <a:ext cx="7938053" cy="476916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Crayfish-</a:t>
            </a:r>
            <a:r>
              <a:rPr lang="en-US" sz="1000" dirty="0">
                <a:solidFill>
                  <a:srgbClr val="226292"/>
                </a:solidFill>
                <a:latin typeface="+mn-lt"/>
              </a:rPr>
              <a:t>·</a:t>
            </a:r>
            <a:r>
              <a:rPr lang="en-US" sz="700" dirty="0">
                <a:solidFill>
                  <a:srgbClr val="226292"/>
                </a:solidFill>
                <a:latin typeface="+mn-lt"/>
                <a:ea typeface="Times New Roman"/>
                <a:cs typeface="Times New Roman"/>
                <a:sym typeface="Times New Roman"/>
              </a:rPr>
              <a:t>   </a:t>
            </a:r>
            <a:r>
              <a:rPr lang="en-US" sz="2400" dirty="0">
                <a:solidFill>
                  <a:schemeClr val="tx1"/>
                </a:solidFill>
                <a:latin typeface="+mn-lt"/>
                <a:ea typeface="Times New Roman"/>
                <a:cs typeface="Times New Roman"/>
                <a:sym typeface="Times New Roman"/>
              </a:rPr>
              <a:t>L</a:t>
            </a:r>
            <a:r>
              <a:rPr lang="en-US" sz="2400" dirty="0">
                <a:solidFill>
                  <a:schemeClr val="tx1"/>
                </a:solidFill>
                <a:latin typeface="+mn-lt"/>
              </a:rPr>
              <a:t>ook like little lobsters, and are in the order “</a:t>
            </a:r>
            <a:r>
              <a:rPr lang="en-US" sz="2400" dirty="0" err="1">
                <a:solidFill>
                  <a:schemeClr val="tx1"/>
                </a:solidFill>
                <a:latin typeface="+mn-lt"/>
              </a:rPr>
              <a:t>decapoda</a:t>
            </a:r>
            <a:r>
              <a:rPr lang="en-US" sz="2400" dirty="0">
                <a:solidFill>
                  <a:schemeClr val="tx1"/>
                </a:solidFill>
                <a:latin typeface="+mn-lt"/>
              </a:rPr>
              <a:t>” (</a:t>
            </a:r>
            <a:r>
              <a:rPr lang="en-US" sz="2400" dirty="0" err="1">
                <a:solidFill>
                  <a:schemeClr val="tx1"/>
                </a:solidFill>
                <a:latin typeface="+mn-lt"/>
              </a:rPr>
              <a:t>deca</a:t>
            </a:r>
            <a:r>
              <a:rPr lang="en-US" sz="2400" dirty="0">
                <a:solidFill>
                  <a:schemeClr val="tx1"/>
                </a:solidFill>
                <a:latin typeface="+mn-lt"/>
              </a:rPr>
              <a:t>=ten, pod= feet). They are most active at night, but can be found under rocks and debris during the day. </a:t>
            </a:r>
            <a:r>
              <a:rPr lang="en-US" sz="700" dirty="0">
                <a:solidFill>
                  <a:schemeClr val="tx1"/>
                </a:solidFill>
                <a:latin typeface="+mn-lt"/>
                <a:ea typeface="Times New Roman"/>
                <a:cs typeface="Times New Roman"/>
                <a:sym typeface="Times New Roman"/>
              </a:rPr>
              <a:t> </a:t>
            </a:r>
          </a:p>
          <a:p>
            <a:pPr marL="800100" lvl="1" indent="-342900">
              <a:buClr>
                <a:schemeClr val="accent6">
                  <a:lumMod val="75000"/>
                </a:schemeClr>
              </a:buClr>
              <a:buSzPts val="1200"/>
              <a:buFont typeface="Noto Sans Symbols"/>
              <a:buChar char="⮚"/>
            </a:pPr>
            <a:r>
              <a:rPr lang="en-US" sz="1600" dirty="0">
                <a:solidFill>
                  <a:srgbClr val="226292"/>
                </a:solidFill>
                <a:latin typeface="+mn-lt"/>
                <a:ea typeface="Trebuchet MS"/>
                <a:cs typeface="Trebuchet MS"/>
                <a:sym typeface="Trebuchet MS"/>
              </a:rPr>
              <a:t>Scientific/Latin: </a:t>
            </a:r>
            <a:r>
              <a:rPr lang="en-US" sz="1600" dirty="0" err="1">
                <a:solidFill>
                  <a:srgbClr val="226292"/>
                </a:solidFill>
                <a:latin typeface="+mn-lt"/>
                <a:ea typeface="Trebuchet MS"/>
                <a:cs typeface="Trebuchet MS"/>
                <a:sym typeface="Trebuchet MS"/>
              </a:rPr>
              <a:t>Orconectes</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virilus</a:t>
            </a:r>
            <a:r>
              <a:rPr lang="en-US" sz="1600" dirty="0">
                <a:solidFill>
                  <a:srgbClr val="226292"/>
                </a:solidFill>
                <a:latin typeface="+mn-lt"/>
                <a:ea typeface="Trebuchet MS"/>
                <a:cs typeface="Trebuchet MS"/>
                <a:sym typeface="Trebuchet MS"/>
              </a:rPr>
              <a:t>, French- </a:t>
            </a:r>
            <a:r>
              <a:rPr lang="en-US" sz="1600" dirty="0" err="1">
                <a:solidFill>
                  <a:srgbClr val="226292"/>
                </a:solidFill>
                <a:latin typeface="+mn-lt"/>
                <a:ea typeface="Trebuchet MS"/>
                <a:cs typeface="Trebuchet MS"/>
                <a:sym typeface="Trebuchet MS"/>
              </a:rPr>
              <a:t>une</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écrevisse</a:t>
            </a:r>
            <a:endParaRPr lang="en-US" sz="1600" dirty="0">
              <a:solidFill>
                <a:srgbClr val="226292"/>
              </a:solidFill>
              <a:latin typeface="+mn-lt"/>
              <a:ea typeface="Trebuchet MS"/>
              <a:cs typeface="Trebuchet MS"/>
              <a:sym typeface="Trebuchet MS"/>
            </a:endParaRPr>
          </a:p>
          <a:p>
            <a:pPr lvl="5">
              <a:buClr>
                <a:srgbClr val="226292"/>
              </a:buClr>
              <a:buSzPts val="2400"/>
            </a:pPr>
            <a:r>
              <a:rPr lang="en-US" sz="1600" dirty="0">
                <a:solidFill>
                  <a:srgbClr val="226292"/>
                </a:solidFill>
                <a:latin typeface="+mn-lt"/>
                <a:ea typeface="Trebuchet MS"/>
                <a:cs typeface="Trebuchet MS"/>
                <a:sym typeface="Trebuchet MS"/>
              </a:rPr>
              <a:t> </a:t>
            </a:r>
            <a:endParaRPr sz="1600" dirty="0">
              <a:solidFill>
                <a:srgbClr val="226292"/>
              </a:solidFill>
              <a:latin typeface="+mn-lt"/>
              <a:ea typeface="Trebuchet MS"/>
              <a:cs typeface="Trebuchet MS"/>
              <a:sym typeface="Trebuchet MS"/>
            </a:endParaRPr>
          </a:p>
          <a:p>
            <a:pPr marL="342900" marR="0" lvl="0" indent="-342900" algn="l" rtl="0">
              <a:spcBef>
                <a:spcPts val="0"/>
              </a:spcBef>
              <a:spcAft>
                <a:spcPts val="0"/>
              </a:spcAft>
              <a:buClr>
                <a:schemeClr val="accent6">
                  <a:lumMod val="75000"/>
                </a:schemeClr>
              </a:buClr>
              <a:buSzPts val="2400"/>
              <a:buFont typeface="Noto Sans Symbols"/>
              <a:buChar char="⮚"/>
            </a:pPr>
            <a:r>
              <a:rPr lang="en-US" sz="2400" dirty="0">
                <a:solidFill>
                  <a:srgbClr val="226292"/>
                </a:solidFill>
                <a:latin typeface="+mn-lt"/>
                <a:ea typeface="Trebuchet MS"/>
                <a:cs typeface="Trebuchet MS"/>
                <a:sym typeface="Trebuchet MS"/>
              </a:rPr>
              <a:t>Freshwater Shrimp- </a:t>
            </a:r>
            <a:r>
              <a:rPr lang="en-US" sz="2400" dirty="0">
                <a:solidFill>
                  <a:schemeClr val="tx1"/>
                </a:solidFill>
                <a:latin typeface="+mn-lt"/>
                <a:ea typeface="Trebuchet MS"/>
                <a:cs typeface="Trebuchet MS"/>
                <a:sym typeface="Trebuchet MS"/>
              </a:rPr>
              <a:t>These critters are often called “</a:t>
            </a:r>
            <a:r>
              <a:rPr lang="en-US" sz="2400" dirty="0" err="1">
                <a:solidFill>
                  <a:schemeClr val="tx1"/>
                </a:solidFill>
                <a:latin typeface="+mn-lt"/>
                <a:ea typeface="Trebuchet MS"/>
                <a:cs typeface="Trebuchet MS"/>
                <a:sym typeface="Trebuchet MS"/>
              </a:rPr>
              <a:t>sideswimmers</a:t>
            </a:r>
            <a:r>
              <a:rPr lang="en-US" sz="2400" dirty="0">
                <a:solidFill>
                  <a:schemeClr val="tx1"/>
                </a:solidFill>
                <a:latin typeface="+mn-lt"/>
                <a:ea typeface="Trebuchet MS"/>
                <a:cs typeface="Trebuchet MS"/>
                <a:sym typeface="Trebuchet MS"/>
              </a:rPr>
              <a:t>” because they roll onto their side or their back when they are swimming. They are omnivores, but they will rarely eat living animals.</a:t>
            </a:r>
            <a:endParaRPr dirty="0">
              <a:solidFill>
                <a:schemeClr val="tx1"/>
              </a:solidFill>
              <a:latin typeface="+mn-lt"/>
            </a:endParaRPr>
          </a:p>
          <a:p>
            <a:pPr marL="800100" lvl="1" indent="-342900">
              <a:buClr>
                <a:schemeClr val="accent6">
                  <a:lumMod val="75000"/>
                </a:schemeClr>
              </a:buClr>
              <a:buSzPts val="1200"/>
              <a:buFont typeface="Noto Sans Symbols"/>
              <a:buChar char="⮚"/>
            </a:pPr>
            <a:r>
              <a:rPr lang="en-US" sz="1600" b="0" i="0" u="none" strike="noStrike" cap="none" dirty="0">
                <a:solidFill>
                  <a:srgbClr val="226292"/>
                </a:solidFill>
                <a:latin typeface="+mn-lt"/>
                <a:ea typeface="Trebuchet MS"/>
                <a:cs typeface="Trebuchet MS"/>
                <a:sym typeface="Trebuchet MS"/>
              </a:rPr>
              <a:t>Scientific/Latin: Order- Amphipoda (many </a:t>
            </a:r>
            <a:r>
              <a:rPr lang="en-US" sz="1600" dirty="0">
                <a:solidFill>
                  <a:srgbClr val="226292"/>
                </a:solidFill>
                <a:latin typeface="+mn-lt"/>
                <a:ea typeface="Trebuchet MS"/>
                <a:cs typeface="Trebuchet MS"/>
                <a:sym typeface="Trebuchet MS"/>
              </a:rPr>
              <a:t>species)</a:t>
            </a:r>
            <a:r>
              <a:rPr lang="en-US" sz="1600" b="0" i="0" u="none" strike="noStrike" cap="none" dirty="0">
                <a:solidFill>
                  <a:srgbClr val="226292"/>
                </a:solidFill>
                <a:latin typeface="+mn-lt"/>
                <a:ea typeface="Trebuchet MS"/>
                <a:cs typeface="Trebuchet MS"/>
                <a:sym typeface="Trebuchet MS"/>
              </a:rPr>
              <a:t>, </a:t>
            </a:r>
            <a:r>
              <a:rPr lang="en-US" sz="1600" dirty="0">
                <a:solidFill>
                  <a:srgbClr val="226292"/>
                </a:solidFill>
                <a:latin typeface="+mn-lt"/>
                <a:ea typeface="Trebuchet MS"/>
                <a:cs typeface="Trebuchet MS"/>
                <a:sym typeface="Trebuchet MS"/>
              </a:rPr>
              <a:t>French- </a:t>
            </a:r>
            <a:r>
              <a:rPr lang="en-US" sz="1600" dirty="0" err="1">
                <a:solidFill>
                  <a:srgbClr val="226292"/>
                </a:solidFill>
                <a:latin typeface="+mn-lt"/>
                <a:ea typeface="Trebuchet MS"/>
                <a:cs typeface="Trebuchet MS"/>
                <a:sym typeface="Trebuchet MS"/>
              </a:rPr>
              <a:t>une</a:t>
            </a:r>
            <a:r>
              <a:rPr lang="en-US" sz="1600" dirty="0">
                <a:solidFill>
                  <a:srgbClr val="226292"/>
                </a:solidFill>
                <a:latin typeface="+mn-lt"/>
                <a:ea typeface="Trebuchet MS"/>
                <a:cs typeface="Trebuchet MS"/>
                <a:sym typeface="Trebuchet MS"/>
              </a:rPr>
              <a:t> crevette </a:t>
            </a:r>
            <a:r>
              <a:rPr lang="en-US" sz="1600" dirty="0" err="1">
                <a:solidFill>
                  <a:srgbClr val="226292"/>
                </a:solidFill>
                <a:latin typeface="+mn-lt"/>
                <a:ea typeface="Trebuchet MS"/>
                <a:cs typeface="Trebuchet MS"/>
                <a:sym typeface="Trebuchet MS"/>
              </a:rPr>
              <a:t>d'eau</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douce</a:t>
            </a:r>
            <a:r>
              <a:rPr lang="en-US" sz="1600" dirty="0">
                <a:solidFill>
                  <a:srgbClr val="226292"/>
                </a:solidFill>
                <a:latin typeface="+mn-lt"/>
                <a:ea typeface="Trebuchet MS"/>
                <a:cs typeface="Trebuchet MS"/>
                <a:sym typeface="Trebuchet MS"/>
              </a:rPr>
              <a:t>, Michif-  lii shrimp</a:t>
            </a:r>
            <a:endParaRPr sz="1600" dirty="0">
              <a:latin typeface="+mn-lt"/>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4" name="Group 3">
            <a:extLst>
              <a:ext uri="{FF2B5EF4-FFF2-40B4-BE49-F238E27FC236}">
                <a16:creationId xmlns:a16="http://schemas.microsoft.com/office/drawing/2014/main" id="{F51AD007-F661-45DB-8503-1BE16FE94DEE}"/>
              </a:ext>
            </a:extLst>
          </p:cNvPr>
          <p:cNvGrpSpPr/>
          <p:nvPr/>
        </p:nvGrpSpPr>
        <p:grpSpPr>
          <a:xfrm>
            <a:off x="686186" y="3299427"/>
            <a:ext cx="2603106" cy="2366037"/>
            <a:chOff x="3674856" y="3387179"/>
            <a:chExt cx="3392557" cy="3083592"/>
          </a:xfrm>
        </p:grpSpPr>
        <p:pic>
          <p:nvPicPr>
            <p:cNvPr id="195" name="Google Shape;195;p23"/>
            <p:cNvPicPr preferRelativeResize="0"/>
            <p:nvPr/>
          </p:nvPicPr>
          <p:blipFill rotWithShape="1">
            <a:blip r:embed="rId3">
              <a:alphaModFix/>
            </a:blip>
            <a:srcRect/>
            <a:stretch/>
          </p:blipFill>
          <p:spPr>
            <a:xfrm>
              <a:off x="3674856" y="3387179"/>
              <a:ext cx="3392557" cy="3083592"/>
            </a:xfrm>
            <a:prstGeom prst="rect">
              <a:avLst/>
            </a:prstGeom>
            <a:noFill/>
            <a:ln>
              <a:noFill/>
            </a:ln>
          </p:spPr>
        </p:pic>
        <p:sp>
          <p:nvSpPr>
            <p:cNvPr id="203" name="Google Shape;203;p23"/>
            <p:cNvSpPr/>
            <p:nvPr/>
          </p:nvSpPr>
          <p:spPr>
            <a:xfrm>
              <a:off x="3674856" y="5992243"/>
              <a:ext cx="185339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Copyright © 2016 Tim Turner</a:t>
              </a:r>
              <a:endParaRPr dirty="0"/>
            </a:p>
          </p:txBody>
        </p:sp>
      </p:grpSp>
      <p:sp>
        <p:nvSpPr>
          <p:cNvPr id="196" name="Google Shape;196;p23"/>
          <p:cNvSpPr txBox="1"/>
          <p:nvPr/>
        </p:nvSpPr>
        <p:spPr>
          <a:xfrm>
            <a:off x="-87846" y="2618570"/>
            <a:ext cx="4156419" cy="10480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400"/>
              <a:buFont typeface="Trebuchet MS"/>
              <a:buNone/>
            </a:pPr>
            <a:r>
              <a:rPr lang="en-US" sz="2400" dirty="0" smtClean="0">
                <a:solidFill>
                  <a:schemeClr val="tx1"/>
                </a:solidFill>
                <a:latin typeface="+mj-lt"/>
                <a:ea typeface="Trebuchet MS"/>
                <a:cs typeface="Trebuchet MS"/>
                <a:sym typeface="Trebuchet MS"/>
              </a:rPr>
              <a:t>DOCK FISHING SPIDER</a:t>
            </a:r>
            <a:endParaRPr sz="2400" dirty="0">
              <a:solidFill>
                <a:schemeClr val="tx1"/>
              </a:solidFill>
              <a:latin typeface="+mj-lt"/>
              <a:ea typeface="Trebuchet MS"/>
              <a:cs typeface="Trebuchet MS"/>
              <a:sym typeface="Trebuchet MS"/>
            </a:endParaRPr>
          </a:p>
        </p:txBody>
      </p:sp>
      <p:sp>
        <p:nvSpPr>
          <p:cNvPr id="197" name="Google Shape;197;p23"/>
          <p:cNvSpPr txBox="1"/>
          <p:nvPr/>
        </p:nvSpPr>
        <p:spPr>
          <a:xfrm>
            <a:off x="4705847" y="4280461"/>
            <a:ext cx="2858266" cy="5530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400"/>
              <a:buFont typeface="Trebuchet MS"/>
              <a:buNone/>
            </a:pPr>
            <a:r>
              <a:rPr lang="en-US" sz="2400" dirty="0">
                <a:solidFill>
                  <a:schemeClr val="tx1"/>
                </a:solidFill>
                <a:latin typeface="+mj-lt"/>
                <a:ea typeface="Trebuchet MS"/>
                <a:cs typeface="Trebuchet MS"/>
                <a:sym typeface="Trebuchet MS"/>
              </a:rPr>
              <a:t>WATER MITE</a:t>
            </a:r>
            <a:endParaRPr sz="2400" dirty="0">
              <a:solidFill>
                <a:schemeClr val="tx1"/>
              </a:solidFill>
              <a:latin typeface="+mj-lt"/>
              <a:ea typeface="Trebuchet MS"/>
              <a:cs typeface="Trebuchet MS"/>
              <a:sym typeface="Trebuchet MS"/>
            </a:endParaRPr>
          </a:p>
        </p:txBody>
      </p:sp>
      <p:sp>
        <p:nvSpPr>
          <p:cNvPr id="198" name="Google Shape;198;p23"/>
          <p:cNvSpPr txBox="1"/>
          <p:nvPr/>
        </p:nvSpPr>
        <p:spPr>
          <a:xfrm>
            <a:off x="586157" y="5665464"/>
            <a:ext cx="3292423" cy="5530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400"/>
              <a:buFont typeface="Trebuchet MS"/>
              <a:buNone/>
            </a:pPr>
            <a:r>
              <a:rPr lang="en-US" sz="2400" dirty="0">
                <a:solidFill>
                  <a:schemeClr val="tx1"/>
                </a:solidFill>
                <a:latin typeface="+mj-lt"/>
                <a:ea typeface="Trebuchet MS"/>
                <a:cs typeface="Trebuchet MS"/>
                <a:sym typeface="Trebuchet MS"/>
              </a:rPr>
              <a:t>WATER STRIDER</a:t>
            </a:r>
            <a:endParaRPr sz="2400" dirty="0">
              <a:solidFill>
                <a:schemeClr val="tx1"/>
              </a:solidFill>
              <a:latin typeface="+mj-lt"/>
              <a:ea typeface="Trebuchet MS"/>
              <a:cs typeface="Trebuchet MS"/>
              <a:sym typeface="Trebuchet MS"/>
            </a:endParaRPr>
          </a:p>
        </p:txBody>
      </p:sp>
      <p:sp>
        <p:nvSpPr>
          <p:cNvPr id="199" name="Google Shape;199;p23"/>
          <p:cNvSpPr txBox="1"/>
          <p:nvPr/>
        </p:nvSpPr>
        <p:spPr>
          <a:xfrm>
            <a:off x="3759237" y="5640945"/>
            <a:ext cx="5063934" cy="704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600"/>
              <a:buFont typeface="Trebuchet MS"/>
              <a:buNone/>
            </a:pPr>
            <a:r>
              <a:rPr lang="en-US" sz="4400" dirty="0">
                <a:solidFill>
                  <a:schemeClr val="tx1"/>
                </a:solidFill>
                <a:latin typeface="+mj-lt"/>
                <a:ea typeface="Trebuchet MS"/>
                <a:cs typeface="Trebuchet MS"/>
                <a:sym typeface="Trebuchet MS"/>
              </a:rPr>
              <a:t>INVERTEBRATES</a:t>
            </a:r>
            <a:endParaRPr sz="4400" dirty="0">
              <a:solidFill>
                <a:schemeClr val="tx1"/>
              </a:solidFill>
              <a:latin typeface="+mj-lt"/>
              <a:ea typeface="Trebuchet MS"/>
              <a:cs typeface="Trebuchet MS"/>
              <a:sym typeface="Trebuchet MS"/>
            </a:endParaRPr>
          </a:p>
        </p:txBody>
      </p:sp>
      <p:grpSp>
        <p:nvGrpSpPr>
          <p:cNvPr id="2" name="Group 1">
            <a:extLst>
              <a:ext uri="{FF2B5EF4-FFF2-40B4-BE49-F238E27FC236}">
                <a16:creationId xmlns:a16="http://schemas.microsoft.com/office/drawing/2014/main" id="{871E241E-8CF4-4DFF-B9E1-960E9CD349FE}"/>
              </a:ext>
            </a:extLst>
          </p:cNvPr>
          <p:cNvGrpSpPr/>
          <p:nvPr/>
        </p:nvGrpSpPr>
        <p:grpSpPr>
          <a:xfrm>
            <a:off x="196342" y="195354"/>
            <a:ext cx="4572000" cy="2423216"/>
            <a:chOff x="196342" y="195354"/>
            <a:chExt cx="4572000" cy="2423216"/>
          </a:xfrm>
        </p:grpSpPr>
        <p:pic>
          <p:nvPicPr>
            <p:cNvPr id="200" name="Google Shape;200;p23"/>
            <p:cNvPicPr preferRelativeResize="0"/>
            <p:nvPr/>
          </p:nvPicPr>
          <p:blipFill rotWithShape="1">
            <a:blip r:embed="rId4">
              <a:alphaModFix/>
            </a:blip>
            <a:srcRect/>
            <a:stretch/>
          </p:blipFill>
          <p:spPr>
            <a:xfrm>
              <a:off x="196342" y="195354"/>
              <a:ext cx="3588044" cy="2423216"/>
            </a:xfrm>
            <a:prstGeom prst="rect">
              <a:avLst/>
            </a:prstGeom>
            <a:noFill/>
            <a:ln>
              <a:noFill/>
            </a:ln>
          </p:spPr>
        </p:pic>
        <p:sp>
          <p:nvSpPr>
            <p:cNvPr id="201" name="Google Shape;201;p23"/>
            <p:cNvSpPr/>
            <p:nvPr/>
          </p:nvSpPr>
          <p:spPr>
            <a:xfrm>
              <a:off x="196342" y="2344579"/>
              <a:ext cx="4572000"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lt1"/>
                  </a:solidFill>
                  <a:latin typeface="Trebuchet MS"/>
                  <a:ea typeface="Trebuchet MS"/>
                  <a:cs typeface="Trebuchet MS"/>
                  <a:sym typeface="Trebuchet MS"/>
                </a:rPr>
                <a:t>Sturgis McKeever, Georgia Southern University, Bugwood.org</a:t>
              </a:r>
              <a:endParaRPr sz="800" dirty="0">
                <a:solidFill>
                  <a:schemeClr val="lt1"/>
                </a:solidFill>
                <a:latin typeface="Trebuchet MS"/>
                <a:ea typeface="Trebuchet MS"/>
                <a:cs typeface="Trebuchet MS"/>
                <a:sym typeface="Trebuchet MS"/>
              </a:endParaRPr>
            </a:p>
          </p:txBody>
        </p:sp>
      </p:grpSp>
      <p:grpSp>
        <p:nvGrpSpPr>
          <p:cNvPr id="3" name="Group 2">
            <a:extLst>
              <a:ext uri="{FF2B5EF4-FFF2-40B4-BE49-F238E27FC236}">
                <a16:creationId xmlns:a16="http://schemas.microsoft.com/office/drawing/2014/main" id="{36A1720B-938F-453F-9A9D-B50B19367259}"/>
              </a:ext>
            </a:extLst>
          </p:cNvPr>
          <p:cNvGrpSpPr/>
          <p:nvPr/>
        </p:nvGrpSpPr>
        <p:grpSpPr>
          <a:xfrm>
            <a:off x="4168602" y="1323796"/>
            <a:ext cx="2983980" cy="2956665"/>
            <a:chOff x="5329063" y="346993"/>
            <a:chExt cx="3148283" cy="3119464"/>
          </a:xfrm>
        </p:grpSpPr>
        <p:pic>
          <p:nvPicPr>
            <p:cNvPr id="202" name="Google Shape;202;p23"/>
            <p:cNvPicPr preferRelativeResize="0"/>
            <p:nvPr/>
          </p:nvPicPr>
          <p:blipFill rotWithShape="1">
            <a:blip r:embed="rId5">
              <a:alphaModFix/>
            </a:blip>
            <a:srcRect/>
            <a:stretch/>
          </p:blipFill>
          <p:spPr>
            <a:xfrm>
              <a:off x="5357882" y="346993"/>
              <a:ext cx="3119464" cy="3119464"/>
            </a:xfrm>
            <a:prstGeom prst="rect">
              <a:avLst/>
            </a:prstGeom>
            <a:noFill/>
            <a:ln>
              <a:noFill/>
            </a:ln>
          </p:spPr>
        </p:pic>
        <p:sp>
          <p:nvSpPr>
            <p:cNvPr id="204" name="Google Shape;204;p23"/>
            <p:cNvSpPr/>
            <p:nvPr/>
          </p:nvSpPr>
          <p:spPr>
            <a:xfrm>
              <a:off x="5329063" y="3185170"/>
              <a:ext cx="191911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Trebuchet MS"/>
                  <a:ea typeface="Trebuchet MS"/>
                  <a:cs typeface="Trebuchet MS"/>
                  <a:sym typeface="Trebuchet MS"/>
                </a:rPr>
                <a:t>Copyright © 2010 Stephen </a:t>
              </a:r>
              <a:r>
                <a:rPr lang="en-US" sz="1000" dirty="0" err="1">
                  <a:solidFill>
                    <a:schemeClr val="dk1"/>
                  </a:solidFill>
                  <a:latin typeface="Trebuchet MS"/>
                  <a:ea typeface="Trebuchet MS"/>
                  <a:cs typeface="Trebuchet MS"/>
                  <a:sym typeface="Trebuchet MS"/>
                </a:rPr>
                <a:t>Luk</a:t>
              </a:r>
              <a:endParaRPr sz="1000" dirty="0">
                <a:solidFill>
                  <a:schemeClr val="dk1"/>
                </a:solidFill>
                <a:latin typeface="Trebuchet MS"/>
                <a:ea typeface="Trebuchet MS"/>
                <a:cs typeface="Trebuchet MS"/>
                <a:sym typeface="Trebuchet M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2"/>
          <p:cNvSpPr/>
          <p:nvPr/>
        </p:nvSpPr>
        <p:spPr>
          <a:xfrm>
            <a:off x="304800" y="371061"/>
            <a:ext cx="539816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dirty="0">
                <a:solidFill>
                  <a:schemeClr val="tx1"/>
                </a:solidFill>
                <a:latin typeface="+mj-lt"/>
                <a:ea typeface="Trebuchet MS"/>
                <a:cs typeface="Trebuchet MS"/>
                <a:sym typeface="Trebuchet MS"/>
              </a:rPr>
              <a:t>INVERTEBRATES</a:t>
            </a:r>
            <a:endParaRPr sz="4400" dirty="0">
              <a:solidFill>
                <a:schemeClr val="tx1"/>
              </a:solidFill>
              <a:latin typeface="+mj-lt"/>
              <a:ea typeface="Trebuchet MS"/>
              <a:cs typeface="Trebuchet MS"/>
              <a:sym typeface="Trebuchet MS"/>
            </a:endParaRPr>
          </a:p>
        </p:txBody>
      </p:sp>
      <p:sp>
        <p:nvSpPr>
          <p:cNvPr id="190" name="Google Shape;190;p22"/>
          <p:cNvSpPr txBox="1"/>
          <p:nvPr/>
        </p:nvSpPr>
        <p:spPr>
          <a:xfrm>
            <a:off x="304800" y="1044416"/>
            <a:ext cx="7938053" cy="4769167"/>
          </a:xfrm>
          <a:prstGeom prst="rect">
            <a:avLst/>
          </a:prstGeom>
          <a:noFill/>
          <a:ln>
            <a:noFill/>
          </a:ln>
        </p:spPr>
        <p:txBody>
          <a:bodyPr spcFirstLastPara="1" wrap="square" lIns="91425" tIns="45700" rIns="91425" bIns="45700" anchor="t" anchorCtr="0">
            <a:noAutofit/>
          </a:bodyPr>
          <a:lstStyle/>
          <a:p>
            <a:pPr marL="342900" lvl="0" indent="-342900">
              <a:spcBef>
                <a:spcPts val="600"/>
              </a:spcBef>
              <a:buClr>
                <a:schemeClr val="accent6">
                  <a:lumMod val="75000"/>
                </a:schemeClr>
              </a:buClr>
              <a:buSzPts val="2400"/>
              <a:buFont typeface="Wingdings" panose="05000000000000000000" pitchFamily="2" charset="2"/>
              <a:buChar char="Ø"/>
            </a:pPr>
            <a:r>
              <a:rPr lang="en-US" sz="2200" dirty="0">
                <a:solidFill>
                  <a:srgbClr val="226292"/>
                </a:solidFill>
                <a:latin typeface="+mn-lt"/>
                <a:ea typeface="Trebuchet MS"/>
                <a:cs typeface="Trebuchet MS"/>
                <a:sym typeface="Trebuchet MS"/>
              </a:rPr>
              <a:t>Dock Fishing Spider- </a:t>
            </a:r>
            <a:r>
              <a:rPr lang="en-US" sz="2000" dirty="0">
                <a:solidFill>
                  <a:schemeClr val="tx1"/>
                </a:solidFill>
                <a:latin typeface="+mn-lt"/>
                <a:ea typeface="Trebuchet MS"/>
                <a:cs typeface="Trebuchet MS"/>
                <a:sym typeface="Trebuchet MS"/>
              </a:rPr>
              <a:t>These spiders are often found on the surface of the water, but can stay submerged for up to 30 minutes! They hunt for animals in and on the water, and only spin webs to protect their eggs.</a:t>
            </a:r>
          </a:p>
          <a:p>
            <a:pPr marL="800100" lvl="1" indent="-342900">
              <a:spcBef>
                <a:spcPts val="600"/>
              </a:spcBef>
              <a:buClr>
                <a:schemeClr val="accent6">
                  <a:lumMod val="75000"/>
                </a:schemeClr>
              </a:buClr>
              <a:buSzPts val="1200"/>
              <a:buFont typeface="Noto Sans Symbols"/>
              <a:buChar char="⮚"/>
            </a:pPr>
            <a:r>
              <a:rPr lang="en-US" sz="1600" dirty="0">
                <a:solidFill>
                  <a:srgbClr val="226292"/>
                </a:solidFill>
                <a:latin typeface="+mn-lt"/>
                <a:ea typeface="Trebuchet MS"/>
                <a:cs typeface="Trebuchet MS"/>
                <a:sym typeface="Trebuchet MS"/>
              </a:rPr>
              <a:t>Scientific/Latin: </a:t>
            </a:r>
            <a:r>
              <a:rPr lang="en-US" sz="1600" dirty="0" err="1">
                <a:solidFill>
                  <a:srgbClr val="226292"/>
                </a:solidFill>
                <a:latin typeface="+mn-lt"/>
                <a:ea typeface="Trebuchet MS"/>
                <a:cs typeface="Trebuchet MS"/>
                <a:sym typeface="Trebuchet MS"/>
              </a:rPr>
              <a:t>Dolomedes</a:t>
            </a:r>
            <a:r>
              <a:rPr lang="en-US" sz="1600" dirty="0">
                <a:solidFill>
                  <a:srgbClr val="226292"/>
                </a:solidFill>
                <a:latin typeface="+mn-lt"/>
                <a:ea typeface="Trebuchet MS"/>
                <a:cs typeface="Trebuchet MS"/>
                <a:sym typeface="Trebuchet MS"/>
              </a:rPr>
              <a:t>, sp., French-</a:t>
            </a:r>
            <a:r>
              <a:rPr lang="en-US" sz="1600" dirty="0" err="1">
                <a:solidFill>
                  <a:srgbClr val="226292"/>
                </a:solidFill>
                <a:latin typeface="+mn-lt"/>
                <a:ea typeface="Trebuchet MS"/>
                <a:cs typeface="Trebuchet MS"/>
                <a:sym typeface="Trebuchet MS"/>
              </a:rPr>
              <a:t>une</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araignée</a:t>
            </a:r>
            <a:r>
              <a:rPr lang="en-US" sz="1600" dirty="0">
                <a:solidFill>
                  <a:srgbClr val="226292"/>
                </a:solidFill>
                <a:latin typeface="+mn-lt"/>
                <a:ea typeface="Trebuchet MS"/>
                <a:cs typeface="Trebuchet MS"/>
                <a:sym typeface="Trebuchet MS"/>
              </a:rPr>
              <a:t> de </a:t>
            </a:r>
            <a:r>
              <a:rPr lang="en-US" sz="1600" dirty="0" err="1">
                <a:solidFill>
                  <a:srgbClr val="226292"/>
                </a:solidFill>
                <a:latin typeface="+mn-lt"/>
                <a:ea typeface="Trebuchet MS"/>
                <a:cs typeface="Trebuchet MS"/>
                <a:sym typeface="Trebuchet MS"/>
              </a:rPr>
              <a:t>pêche</a:t>
            </a:r>
            <a:r>
              <a:rPr lang="en-US" sz="1600" dirty="0">
                <a:solidFill>
                  <a:srgbClr val="226292"/>
                </a:solidFill>
                <a:latin typeface="+mn-lt"/>
                <a:ea typeface="Trebuchet MS"/>
                <a:cs typeface="Trebuchet MS"/>
                <a:sym typeface="Trebuchet MS"/>
              </a:rPr>
              <a:t>, Cree- </a:t>
            </a:r>
            <a:r>
              <a:rPr lang="en-US" sz="1600" dirty="0" err="1">
                <a:solidFill>
                  <a:srgbClr val="226292"/>
                </a:solidFill>
                <a:latin typeface="+mn-lt"/>
                <a:ea typeface="Trebuchet MS"/>
                <a:cs typeface="Trebuchet MS"/>
                <a:sym typeface="Trebuchet MS"/>
              </a:rPr>
              <a:t>apihkêsîs</a:t>
            </a:r>
            <a:r>
              <a:rPr lang="en-US" sz="1600" dirty="0">
                <a:solidFill>
                  <a:srgbClr val="226292"/>
                </a:solidFill>
                <a:latin typeface="+mn-lt"/>
                <a:ea typeface="Trebuchet MS"/>
                <a:cs typeface="Trebuchet MS"/>
                <a:sym typeface="Trebuchet MS"/>
              </a:rPr>
              <a:t> (spider), Michif- </a:t>
            </a:r>
            <a:r>
              <a:rPr lang="en-US" sz="1600" dirty="0" err="1">
                <a:solidFill>
                  <a:srgbClr val="226292"/>
                </a:solidFill>
                <a:latin typeface="+mn-lt"/>
                <a:ea typeface="Trebuchet MS"/>
                <a:cs typeface="Trebuchet MS"/>
                <a:sym typeface="Trebuchet MS"/>
              </a:rPr>
              <a:t>aen</a:t>
            </a:r>
            <a:r>
              <a:rPr lang="en-US" sz="1600" dirty="0">
                <a:solidFill>
                  <a:srgbClr val="226292"/>
                </a:solidFill>
                <a:latin typeface="+mn-lt"/>
                <a:ea typeface="Trebuchet MS"/>
                <a:cs typeface="Trebuchet MS"/>
                <a:sym typeface="Trebuchet MS"/>
              </a:rPr>
              <a:t> </a:t>
            </a:r>
            <a:r>
              <a:rPr lang="en-US" sz="1600" dirty="0" err="1">
                <a:solidFill>
                  <a:srgbClr val="226292"/>
                </a:solidFill>
                <a:latin typeface="+mn-lt"/>
                <a:ea typeface="Trebuchet MS"/>
                <a:cs typeface="Trebuchet MS"/>
                <a:sym typeface="Trebuchet MS"/>
              </a:rPr>
              <a:t>kaanookaat</a:t>
            </a:r>
            <a:r>
              <a:rPr lang="en-US" sz="1600" dirty="0">
                <a:solidFill>
                  <a:srgbClr val="226292"/>
                </a:solidFill>
                <a:latin typeface="+mn-lt"/>
                <a:ea typeface="Trebuchet MS"/>
                <a:cs typeface="Trebuchet MS"/>
                <a:sym typeface="Trebuchet MS"/>
              </a:rPr>
              <a:t> (spider)</a:t>
            </a:r>
            <a:endParaRPr sz="1600" dirty="0">
              <a:solidFill>
                <a:srgbClr val="226292"/>
              </a:solidFill>
              <a:latin typeface="+mn-lt"/>
              <a:ea typeface="Trebuchet MS"/>
              <a:cs typeface="Trebuchet MS"/>
              <a:sym typeface="Trebuchet MS"/>
            </a:endParaRPr>
          </a:p>
          <a:p>
            <a:pPr marL="342900" lvl="0" indent="-342900">
              <a:spcBef>
                <a:spcPts val="600"/>
              </a:spcBef>
              <a:buClr>
                <a:schemeClr val="accent6">
                  <a:lumMod val="75000"/>
                </a:schemeClr>
              </a:buClr>
              <a:buSzPts val="2400"/>
              <a:buFont typeface="Noto Sans Symbols"/>
              <a:buChar char="⮚"/>
            </a:pPr>
            <a:r>
              <a:rPr lang="en-US" sz="2200" dirty="0">
                <a:solidFill>
                  <a:srgbClr val="226292"/>
                </a:solidFill>
                <a:latin typeface="+mn-lt"/>
                <a:ea typeface="Trebuchet MS"/>
                <a:cs typeface="Trebuchet MS"/>
                <a:sym typeface="Trebuchet MS"/>
              </a:rPr>
              <a:t>Water Mite- </a:t>
            </a:r>
            <a:r>
              <a:rPr lang="en-US" sz="2000" dirty="0">
                <a:solidFill>
                  <a:schemeClr val="tx1"/>
                </a:solidFill>
                <a:latin typeface="+mn-lt"/>
                <a:ea typeface="Trebuchet MS"/>
                <a:cs typeface="Trebuchet MS"/>
                <a:sym typeface="Trebuchet MS"/>
              </a:rPr>
              <a:t>These critters have 4 pairs of legs like a spider, but only one body section. Their larvae are parasitic and can be found feeding on other aquatic invertebrates. </a:t>
            </a:r>
          </a:p>
          <a:p>
            <a:pPr marL="800100" lvl="1" indent="-342900">
              <a:spcBef>
                <a:spcPts val="600"/>
              </a:spcBef>
              <a:buClr>
                <a:schemeClr val="accent6">
                  <a:lumMod val="75000"/>
                </a:schemeClr>
              </a:buClr>
              <a:buSzPts val="1200"/>
              <a:buFont typeface="Noto Sans Symbols"/>
              <a:buChar char="⮚"/>
            </a:pPr>
            <a:r>
              <a:rPr lang="en-US" sz="1600" dirty="0">
                <a:solidFill>
                  <a:srgbClr val="226292"/>
                </a:solidFill>
                <a:ea typeface="Trebuchet MS"/>
                <a:cs typeface="Trebuchet MS"/>
                <a:sym typeface="Trebuchet MS"/>
              </a:rPr>
              <a:t>Scientific/Latin: Order- </a:t>
            </a:r>
            <a:r>
              <a:rPr lang="en-US" sz="1600" dirty="0" err="1">
                <a:solidFill>
                  <a:srgbClr val="226292"/>
                </a:solidFill>
                <a:ea typeface="Trebuchet MS"/>
                <a:cs typeface="Trebuchet MS"/>
                <a:sym typeface="Trebuchet MS"/>
              </a:rPr>
              <a:t>Ancari</a:t>
            </a:r>
            <a:r>
              <a:rPr lang="en-US" sz="1600" dirty="0">
                <a:solidFill>
                  <a:srgbClr val="226292"/>
                </a:solidFill>
                <a:ea typeface="Trebuchet MS"/>
                <a:cs typeface="Trebuchet MS"/>
                <a:sym typeface="Trebuchet MS"/>
              </a:rPr>
              <a:t> (many species), French- un </a:t>
            </a:r>
            <a:r>
              <a:rPr lang="en-US" sz="1600" dirty="0" err="1">
                <a:solidFill>
                  <a:srgbClr val="226292"/>
                </a:solidFill>
                <a:ea typeface="Trebuchet MS"/>
                <a:cs typeface="Trebuchet MS"/>
                <a:sym typeface="Trebuchet MS"/>
              </a:rPr>
              <a:t>acarien</a:t>
            </a:r>
            <a:r>
              <a:rPr lang="en-US" sz="1600" dirty="0">
                <a:solidFill>
                  <a:srgbClr val="226292"/>
                </a:solidFill>
                <a:ea typeface="Trebuchet MS"/>
                <a:cs typeface="Trebuchet MS"/>
                <a:sym typeface="Trebuchet MS"/>
              </a:rPr>
              <a:t> </a:t>
            </a:r>
            <a:endParaRPr lang="en-US" sz="1200" dirty="0">
              <a:solidFill>
                <a:schemeClr val="tx1"/>
              </a:solidFill>
              <a:latin typeface="+mn-lt"/>
              <a:ea typeface="Trebuchet MS"/>
              <a:cs typeface="Trebuchet MS"/>
              <a:sym typeface="Trebuchet MS"/>
            </a:endParaRPr>
          </a:p>
          <a:p>
            <a:pPr marL="342900" lvl="0" indent="-342900">
              <a:spcBef>
                <a:spcPts val="600"/>
              </a:spcBef>
              <a:buClr>
                <a:schemeClr val="accent6">
                  <a:lumMod val="75000"/>
                </a:schemeClr>
              </a:buClr>
              <a:buSzPts val="2400"/>
              <a:buFont typeface="Noto Sans Symbols"/>
              <a:buChar char="⮚"/>
            </a:pPr>
            <a:r>
              <a:rPr lang="en-US" sz="2200" dirty="0">
                <a:solidFill>
                  <a:schemeClr val="accent2">
                    <a:lumMod val="75000"/>
                  </a:schemeClr>
                </a:solidFill>
                <a:latin typeface="+mn-lt"/>
                <a:ea typeface="Trebuchet MS"/>
                <a:cs typeface="Trebuchet MS"/>
                <a:sym typeface="Trebuchet MS"/>
              </a:rPr>
              <a:t>Water Strider</a:t>
            </a:r>
            <a:r>
              <a:rPr lang="en-US" sz="2200" dirty="0">
                <a:solidFill>
                  <a:schemeClr val="tx1"/>
                </a:solidFill>
                <a:latin typeface="+mn-lt"/>
                <a:ea typeface="Trebuchet MS"/>
                <a:cs typeface="Trebuchet MS"/>
                <a:sym typeface="Trebuchet MS"/>
              </a:rPr>
              <a:t>- </a:t>
            </a:r>
            <a:r>
              <a:rPr lang="en-US" sz="2000" dirty="0">
                <a:solidFill>
                  <a:schemeClr val="tx1"/>
                </a:solidFill>
                <a:latin typeface="+mn-lt"/>
                <a:ea typeface="Trebuchet MS"/>
                <a:cs typeface="Trebuchet MS"/>
                <a:sym typeface="Trebuchet MS"/>
              </a:rPr>
              <a:t>These insects look like spiders, but are not arachnids. They belong to the order “Hemiptera” which includes the true bugs (six legs, wings). Water striders use surface tension to stay atop the water, and find their prey by sensing ripples on the water’s surface. </a:t>
            </a:r>
          </a:p>
          <a:p>
            <a:pPr marL="800100" lvl="1" indent="-342900">
              <a:spcBef>
                <a:spcPts val="600"/>
              </a:spcBef>
              <a:buClr>
                <a:schemeClr val="accent6">
                  <a:lumMod val="75000"/>
                </a:schemeClr>
              </a:buClr>
              <a:buSzPts val="1200"/>
              <a:buFont typeface="Noto Sans Symbols"/>
              <a:buChar char="⮚"/>
            </a:pPr>
            <a:r>
              <a:rPr lang="en-US" sz="1600" dirty="0">
                <a:solidFill>
                  <a:schemeClr val="accent2">
                    <a:lumMod val="75000"/>
                  </a:schemeClr>
                </a:solidFill>
                <a:latin typeface="+mn-lt"/>
                <a:ea typeface="Trebuchet MS"/>
                <a:cs typeface="Trebuchet MS"/>
                <a:sym typeface="Trebuchet MS"/>
              </a:rPr>
              <a:t>Scientific/Latin: Family- Gerridae, French- un </a:t>
            </a:r>
            <a:r>
              <a:rPr lang="en-US" sz="1600" dirty="0" err="1">
                <a:solidFill>
                  <a:schemeClr val="accent2">
                    <a:lumMod val="75000"/>
                  </a:schemeClr>
                </a:solidFill>
                <a:latin typeface="+mn-lt"/>
                <a:ea typeface="Trebuchet MS"/>
                <a:cs typeface="Trebuchet MS"/>
                <a:sym typeface="Trebuchet MS"/>
              </a:rPr>
              <a:t>marcheur</a:t>
            </a:r>
            <a:r>
              <a:rPr lang="en-US" sz="1600" dirty="0">
                <a:solidFill>
                  <a:schemeClr val="accent2">
                    <a:lumMod val="75000"/>
                  </a:schemeClr>
                </a:solidFill>
                <a:latin typeface="+mn-lt"/>
                <a:ea typeface="Trebuchet MS"/>
                <a:cs typeface="Trebuchet MS"/>
                <a:sym typeface="Trebuchet MS"/>
              </a:rPr>
              <a:t> </a:t>
            </a:r>
            <a:r>
              <a:rPr lang="en-US" sz="1600" dirty="0" err="1">
                <a:solidFill>
                  <a:schemeClr val="accent2">
                    <a:lumMod val="75000"/>
                  </a:schemeClr>
                </a:solidFill>
                <a:latin typeface="+mn-lt"/>
                <a:ea typeface="Trebuchet MS"/>
                <a:cs typeface="Trebuchet MS"/>
                <a:sym typeface="Trebuchet MS"/>
              </a:rPr>
              <a:t>d'eau</a:t>
            </a:r>
            <a:endParaRPr lang="en-US" sz="1600" dirty="0">
              <a:solidFill>
                <a:schemeClr val="accent2">
                  <a:lumMod val="75000"/>
                </a:schemeClr>
              </a:solidFill>
              <a:latin typeface="+mn-lt"/>
              <a:ea typeface="Trebuchet MS"/>
              <a:cs typeface="Trebuchet MS"/>
              <a:sym typeface="Trebuchet MS"/>
            </a:endParaRPr>
          </a:p>
          <a:p>
            <a:pPr marL="342900" lvl="0" indent="-342900">
              <a:buClr>
                <a:srgbClr val="226292"/>
              </a:buClr>
              <a:buSzPts val="2400"/>
              <a:buFont typeface="Noto Sans Symbols"/>
              <a:buChar char="⮚"/>
            </a:pPr>
            <a:endParaRPr lang="en-US" sz="2400" dirty="0">
              <a:solidFill>
                <a:schemeClr val="tx1"/>
              </a:solidFill>
              <a:latin typeface="+mn-lt"/>
              <a:ea typeface="Trebuchet MS"/>
              <a:cs typeface="Trebuchet MS"/>
              <a:sym typeface="Trebuchet MS"/>
            </a:endParaRPr>
          </a:p>
          <a:p>
            <a:pPr marL="800100" lvl="1" indent="-342900">
              <a:buClr>
                <a:srgbClr val="226292"/>
              </a:buClr>
              <a:buSzPts val="1200"/>
              <a:buFont typeface="Noto Sans Symbols"/>
              <a:buChar char="⮚"/>
            </a:pPr>
            <a:endParaRPr lang="en-US" dirty="0">
              <a:solidFill>
                <a:srgbClr val="226292"/>
              </a:solidFill>
              <a:latin typeface="+mn-lt"/>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190500" algn="l" rtl="0">
              <a:spcBef>
                <a:spcPts val="0"/>
              </a:spcBef>
              <a:spcAft>
                <a:spcPts val="0"/>
              </a:spcAft>
              <a:buClr>
                <a:schemeClr val="accent1"/>
              </a:buClr>
              <a:buSzPts val="2400"/>
              <a:buFont typeface="Noto Sans Symbols"/>
              <a:buNone/>
            </a:pPr>
            <a:endParaRPr sz="2400" dirty="0">
              <a:solidFill>
                <a:srgbClr val="226292"/>
              </a:solidFill>
              <a:latin typeface="Trebuchet MS"/>
              <a:ea typeface="Trebuchet MS"/>
              <a:cs typeface="Trebuchet MS"/>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Tree>
    <p:extLst>
      <p:ext uri="{BB962C8B-B14F-4D97-AF65-F5344CB8AC3E}">
        <p14:creationId xmlns:p14="http://schemas.microsoft.com/office/powerpoint/2010/main" val="76626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p:nvPr/>
        </p:nvSpPr>
        <p:spPr>
          <a:xfrm>
            <a:off x="2925699" y="4633899"/>
            <a:ext cx="2657110" cy="30213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226292"/>
              </a:buClr>
              <a:buSzPts val="1665"/>
              <a:buFont typeface="Trebuchet MS"/>
              <a:buNone/>
            </a:pPr>
            <a:r>
              <a:rPr lang="en-US" sz="2000" dirty="0">
                <a:solidFill>
                  <a:schemeClr val="tx1"/>
                </a:solidFill>
                <a:latin typeface="+mj-lt"/>
                <a:ea typeface="Trebuchet MS"/>
                <a:cs typeface="Trebuchet MS"/>
                <a:sym typeface="Trebuchet MS"/>
              </a:rPr>
              <a:t>PREDACIOUS DIVING BEETLE</a:t>
            </a:r>
            <a:endParaRPr sz="2000" dirty="0">
              <a:solidFill>
                <a:schemeClr val="tx1"/>
              </a:solidFill>
              <a:latin typeface="+mj-lt"/>
              <a:ea typeface="Trebuchet MS"/>
              <a:cs typeface="Trebuchet MS"/>
              <a:sym typeface="Trebuchet MS"/>
            </a:endParaRPr>
          </a:p>
        </p:txBody>
      </p:sp>
      <p:sp>
        <p:nvSpPr>
          <p:cNvPr id="216" name="Google Shape;216;p25"/>
          <p:cNvSpPr txBox="1"/>
          <p:nvPr/>
        </p:nvSpPr>
        <p:spPr>
          <a:xfrm>
            <a:off x="244914" y="2221108"/>
            <a:ext cx="3594829"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2400"/>
              <a:buFont typeface="Trebuchet MS"/>
              <a:buNone/>
            </a:pPr>
            <a:r>
              <a:rPr lang="en-US" sz="2000" dirty="0">
                <a:solidFill>
                  <a:schemeClr val="tx1"/>
                </a:solidFill>
                <a:latin typeface="+mj-lt"/>
                <a:ea typeface="Trebuchet MS"/>
                <a:cs typeface="Trebuchet MS"/>
                <a:sym typeface="Trebuchet MS"/>
              </a:rPr>
              <a:t>BACKSWIMMER</a:t>
            </a:r>
            <a:endParaRPr sz="2000" dirty="0">
              <a:solidFill>
                <a:schemeClr val="tx1"/>
              </a:solidFill>
              <a:latin typeface="+mj-lt"/>
              <a:ea typeface="Trebuchet MS"/>
              <a:cs typeface="Trebuchet MS"/>
              <a:sym typeface="Trebuchet MS"/>
            </a:endParaRPr>
          </a:p>
        </p:txBody>
      </p:sp>
      <p:sp>
        <p:nvSpPr>
          <p:cNvPr id="217" name="Google Shape;217;p25"/>
          <p:cNvSpPr txBox="1"/>
          <p:nvPr/>
        </p:nvSpPr>
        <p:spPr>
          <a:xfrm>
            <a:off x="3215918" y="2396737"/>
            <a:ext cx="253748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2400"/>
              <a:buFont typeface="Trebuchet MS"/>
              <a:buNone/>
            </a:pPr>
            <a:r>
              <a:rPr lang="en-US" sz="2000" dirty="0">
                <a:solidFill>
                  <a:schemeClr val="tx1"/>
                </a:solidFill>
                <a:latin typeface="+mj-lt"/>
                <a:ea typeface="Trebuchet MS"/>
                <a:cs typeface="Trebuchet MS"/>
                <a:sym typeface="Trebuchet MS"/>
              </a:rPr>
              <a:t>BOATMAN</a:t>
            </a:r>
            <a:endParaRPr sz="2000" dirty="0">
              <a:solidFill>
                <a:schemeClr val="tx1"/>
              </a:solidFill>
              <a:latin typeface="+mj-lt"/>
              <a:ea typeface="Trebuchet MS"/>
              <a:cs typeface="Trebuchet MS"/>
              <a:sym typeface="Trebuchet MS"/>
            </a:endParaRPr>
          </a:p>
        </p:txBody>
      </p:sp>
      <p:sp>
        <p:nvSpPr>
          <p:cNvPr id="218" name="Google Shape;218;p25"/>
          <p:cNvSpPr txBox="1"/>
          <p:nvPr/>
        </p:nvSpPr>
        <p:spPr>
          <a:xfrm>
            <a:off x="5676678" y="4311650"/>
            <a:ext cx="3467322" cy="45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26292"/>
              </a:buClr>
              <a:buSzPts val="2040"/>
              <a:buFont typeface="Trebuchet MS"/>
              <a:buNone/>
            </a:pPr>
            <a:r>
              <a:rPr lang="en-US" sz="2000" dirty="0">
                <a:solidFill>
                  <a:schemeClr val="tx1"/>
                </a:solidFill>
                <a:latin typeface="+mj-lt"/>
                <a:ea typeface="Trebuchet MS"/>
                <a:cs typeface="Trebuchet MS"/>
                <a:sym typeface="Trebuchet MS"/>
              </a:rPr>
              <a:t>GIANT WATER BUG</a:t>
            </a:r>
            <a:endParaRPr sz="2000" dirty="0">
              <a:solidFill>
                <a:schemeClr val="tx1"/>
              </a:solidFill>
              <a:latin typeface="+mj-lt"/>
              <a:ea typeface="Trebuchet MS"/>
              <a:cs typeface="Trebuchet MS"/>
              <a:sym typeface="Trebuchet MS"/>
            </a:endParaRPr>
          </a:p>
        </p:txBody>
      </p:sp>
      <p:sp>
        <p:nvSpPr>
          <p:cNvPr id="219" name="Google Shape;219;p25"/>
          <p:cNvSpPr txBox="1"/>
          <p:nvPr/>
        </p:nvSpPr>
        <p:spPr>
          <a:xfrm>
            <a:off x="829813" y="4630887"/>
            <a:ext cx="253748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26292"/>
              </a:buClr>
              <a:buSzPts val="2400"/>
              <a:buFont typeface="Trebuchet MS"/>
              <a:buNone/>
            </a:pPr>
            <a:r>
              <a:rPr lang="en-US" sz="2000" dirty="0">
                <a:solidFill>
                  <a:schemeClr val="tx1"/>
                </a:solidFill>
                <a:latin typeface="+mj-lt"/>
                <a:ea typeface="Trebuchet MS"/>
                <a:cs typeface="Trebuchet MS"/>
                <a:sym typeface="Trebuchet MS"/>
              </a:rPr>
              <a:t>WHIRLIGIG</a:t>
            </a:r>
            <a:endParaRPr sz="2800" dirty="0">
              <a:solidFill>
                <a:schemeClr val="tx1"/>
              </a:solidFill>
              <a:latin typeface="+mj-lt"/>
              <a:ea typeface="Trebuchet MS"/>
              <a:cs typeface="Trebuchet MS"/>
              <a:sym typeface="Trebuchet MS"/>
            </a:endParaRPr>
          </a:p>
        </p:txBody>
      </p:sp>
      <p:sp>
        <p:nvSpPr>
          <p:cNvPr id="220" name="Google Shape;220;p25"/>
          <p:cNvSpPr txBox="1"/>
          <p:nvPr/>
        </p:nvSpPr>
        <p:spPr>
          <a:xfrm>
            <a:off x="4227627" y="5838417"/>
            <a:ext cx="4916373" cy="672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B0F0"/>
              </a:buClr>
              <a:buSzPts val="3600"/>
              <a:buFont typeface="Trebuchet MS"/>
              <a:buNone/>
            </a:pPr>
            <a:r>
              <a:rPr lang="en-US" sz="4000" dirty="0">
                <a:solidFill>
                  <a:schemeClr val="tx1"/>
                </a:solidFill>
                <a:latin typeface="+mj-lt"/>
                <a:ea typeface="Trebuchet MS"/>
                <a:cs typeface="Trebuchet MS"/>
                <a:sym typeface="Trebuchet MS"/>
              </a:rPr>
              <a:t>BEETLES &amp; BUGS</a:t>
            </a:r>
            <a:endParaRPr sz="4000" dirty="0">
              <a:solidFill>
                <a:schemeClr val="tx1"/>
              </a:solidFill>
              <a:latin typeface="+mj-lt"/>
              <a:ea typeface="Trebuchet MS"/>
              <a:cs typeface="Trebuchet MS"/>
              <a:sym typeface="Trebuchet MS"/>
            </a:endParaRPr>
          </a:p>
        </p:txBody>
      </p:sp>
      <p:pic>
        <p:nvPicPr>
          <p:cNvPr id="221" name="Google Shape;221;p25"/>
          <p:cNvPicPr preferRelativeResize="0"/>
          <p:nvPr/>
        </p:nvPicPr>
        <p:blipFill rotWithShape="1">
          <a:blip r:embed="rId3">
            <a:alphaModFix/>
          </a:blip>
          <a:srcRect/>
          <a:stretch/>
        </p:blipFill>
        <p:spPr>
          <a:xfrm>
            <a:off x="5682484" y="577368"/>
            <a:ext cx="2632834" cy="3713821"/>
          </a:xfrm>
          <a:prstGeom prst="rect">
            <a:avLst/>
          </a:prstGeom>
          <a:noFill/>
          <a:ln>
            <a:noFill/>
          </a:ln>
        </p:spPr>
      </p:pic>
      <p:sp>
        <p:nvSpPr>
          <p:cNvPr id="222" name="Google Shape;222;p25"/>
          <p:cNvSpPr/>
          <p:nvPr/>
        </p:nvSpPr>
        <p:spPr>
          <a:xfrm>
            <a:off x="5610518" y="4085742"/>
            <a:ext cx="1888659"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verdana"/>
                <a:ea typeface="verdana"/>
                <a:cs typeface="verdana"/>
                <a:sym typeface="verdana"/>
              </a:rPr>
              <a:t>Copyright © 2015 </a:t>
            </a:r>
            <a:r>
              <a:rPr lang="en-US" sz="800" u="sng" dirty="0">
                <a:solidFill>
                  <a:schemeClr val="dk1"/>
                </a:solidFill>
                <a:latin typeface="verdana"/>
                <a:ea typeface="verdana"/>
                <a:cs typeface="verdana"/>
                <a:sym typeface="verdana"/>
                <a:hlinkClick r:id="rId4"/>
              </a:rPr>
              <a:t>Gary Griswold</a:t>
            </a:r>
            <a:endParaRPr sz="800" dirty="0">
              <a:solidFill>
                <a:schemeClr val="dk1"/>
              </a:solidFill>
              <a:latin typeface="Trebuchet MS"/>
              <a:ea typeface="Trebuchet MS"/>
              <a:cs typeface="Trebuchet MS"/>
              <a:sym typeface="Trebuchet MS"/>
            </a:endParaRPr>
          </a:p>
        </p:txBody>
      </p:sp>
      <p:pic>
        <p:nvPicPr>
          <p:cNvPr id="223" name="Google Shape;223;p25"/>
          <p:cNvPicPr preferRelativeResize="0"/>
          <p:nvPr/>
        </p:nvPicPr>
        <p:blipFill rotWithShape="1">
          <a:blip r:embed="rId5">
            <a:alphaModFix/>
          </a:blip>
          <a:srcRect l="15563" t="18880" r="13381"/>
          <a:stretch/>
        </p:blipFill>
        <p:spPr>
          <a:xfrm>
            <a:off x="330567" y="598897"/>
            <a:ext cx="1894561" cy="1622211"/>
          </a:xfrm>
          <a:prstGeom prst="rect">
            <a:avLst/>
          </a:prstGeom>
          <a:noFill/>
          <a:ln>
            <a:noFill/>
          </a:ln>
        </p:spPr>
      </p:pic>
      <p:sp>
        <p:nvSpPr>
          <p:cNvPr id="224" name="Google Shape;224;p25"/>
          <p:cNvSpPr/>
          <p:nvPr/>
        </p:nvSpPr>
        <p:spPr>
          <a:xfrm>
            <a:off x="330567" y="1719765"/>
            <a:ext cx="1603664" cy="3115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i="1" u="sng" dirty="0">
                <a:solidFill>
                  <a:schemeClr val="lt1"/>
                </a:solidFill>
                <a:latin typeface="Source Sans Pro"/>
                <a:ea typeface="Source Sans Pro"/>
                <a:cs typeface="Source Sans Pro"/>
                <a:sym typeface="Source Sans Pro"/>
                <a:hlinkClick r:id="rId6"/>
              </a:rPr>
              <a:t>"Backswimmer"</a:t>
            </a:r>
            <a:r>
              <a:rPr lang="en-US" sz="800" i="1" dirty="0">
                <a:solidFill>
                  <a:schemeClr val="lt1"/>
                </a:solidFill>
                <a:latin typeface="Source Sans Pro"/>
                <a:ea typeface="Source Sans Pro"/>
                <a:cs typeface="Source Sans Pro"/>
                <a:sym typeface="Source Sans Pro"/>
              </a:rPr>
              <a:t> by </a:t>
            </a:r>
            <a:r>
              <a:rPr lang="en-US" sz="800" i="1" u="sng" dirty="0" err="1">
                <a:solidFill>
                  <a:schemeClr val="lt1"/>
                </a:solidFill>
                <a:latin typeface="Source Sans Pro"/>
                <a:ea typeface="Source Sans Pro"/>
                <a:cs typeface="Source Sans Pro"/>
                <a:sym typeface="Source Sans Pro"/>
                <a:hlinkClick r:id="rId7"/>
              </a:rPr>
              <a:t>Bushman.K</a:t>
            </a:r>
            <a:r>
              <a:rPr lang="en-US" sz="800" i="1" dirty="0">
                <a:solidFill>
                  <a:schemeClr val="lt1"/>
                </a:solidFill>
                <a:latin typeface="Source Sans Pro"/>
                <a:ea typeface="Source Sans Pro"/>
                <a:cs typeface="Source Sans Pro"/>
                <a:sym typeface="Source Sans Pro"/>
              </a:rPr>
              <a:t> is licensed under </a:t>
            </a:r>
            <a:r>
              <a:rPr lang="en-US" sz="800" i="1" u="sng" cap="none" dirty="0">
                <a:solidFill>
                  <a:schemeClr val="lt1"/>
                </a:solidFill>
                <a:latin typeface="Source Sans Pro"/>
                <a:ea typeface="Source Sans Pro"/>
                <a:cs typeface="Source Sans Pro"/>
                <a:sym typeface="Source Sans Pro"/>
                <a:hlinkClick r:id="rId8"/>
              </a:rPr>
              <a:t>CC BY-NC 2.0 </a:t>
            </a:r>
            <a:endParaRPr sz="800" dirty="0">
              <a:solidFill>
                <a:schemeClr val="lt1"/>
              </a:solidFill>
              <a:latin typeface="Trebuchet MS"/>
              <a:ea typeface="Trebuchet MS"/>
              <a:cs typeface="Trebuchet MS"/>
              <a:sym typeface="Trebuchet MS"/>
            </a:endParaRPr>
          </a:p>
        </p:txBody>
      </p:sp>
      <p:grpSp>
        <p:nvGrpSpPr>
          <p:cNvPr id="2" name="Group 1">
            <a:extLst>
              <a:ext uri="{FF2B5EF4-FFF2-40B4-BE49-F238E27FC236}">
                <a16:creationId xmlns:a16="http://schemas.microsoft.com/office/drawing/2014/main" id="{2A10FD06-FD28-47FB-B49D-ED939F343CF3}"/>
              </a:ext>
            </a:extLst>
          </p:cNvPr>
          <p:cNvGrpSpPr/>
          <p:nvPr/>
        </p:nvGrpSpPr>
        <p:grpSpPr>
          <a:xfrm>
            <a:off x="2604930" y="653309"/>
            <a:ext cx="2640932" cy="1743428"/>
            <a:chOff x="2756413" y="1014704"/>
            <a:chExt cx="3856381" cy="2545814"/>
          </a:xfrm>
        </p:grpSpPr>
        <p:pic>
          <p:nvPicPr>
            <p:cNvPr id="225" name="Google Shape;225;p25"/>
            <p:cNvPicPr preferRelativeResize="0"/>
            <p:nvPr/>
          </p:nvPicPr>
          <p:blipFill rotWithShape="1">
            <a:blip r:embed="rId9">
              <a:alphaModFix/>
            </a:blip>
            <a:srcRect/>
            <a:stretch/>
          </p:blipFill>
          <p:spPr>
            <a:xfrm>
              <a:off x="2756413" y="1014704"/>
              <a:ext cx="3856381" cy="2545814"/>
            </a:xfrm>
            <a:prstGeom prst="rect">
              <a:avLst/>
            </a:prstGeom>
            <a:noFill/>
            <a:ln>
              <a:noFill/>
            </a:ln>
          </p:spPr>
        </p:pic>
        <p:sp>
          <p:nvSpPr>
            <p:cNvPr id="226" name="Google Shape;226;p25"/>
            <p:cNvSpPr/>
            <p:nvPr/>
          </p:nvSpPr>
          <p:spPr>
            <a:xfrm>
              <a:off x="2756413" y="3168146"/>
              <a:ext cx="2408400" cy="2154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Trebuchet MS"/>
                  <a:ea typeface="Trebuchet MS"/>
                  <a:cs typeface="Trebuchet MS"/>
                  <a:sym typeface="Trebuchet MS"/>
                </a:rPr>
                <a:t>Kansas Department of Agriculture , Bugwood.org</a:t>
              </a:r>
              <a:endParaRPr sz="800" dirty="0">
                <a:solidFill>
                  <a:schemeClr val="dk1"/>
                </a:solidFill>
                <a:latin typeface="Trebuchet MS"/>
                <a:ea typeface="Trebuchet MS"/>
                <a:cs typeface="Trebuchet MS"/>
                <a:sym typeface="Trebuchet MS"/>
              </a:endParaRPr>
            </a:p>
          </p:txBody>
        </p:sp>
      </p:grpSp>
      <p:pic>
        <p:nvPicPr>
          <p:cNvPr id="227" name="Google Shape;227;p25"/>
          <p:cNvPicPr preferRelativeResize="0"/>
          <p:nvPr/>
        </p:nvPicPr>
        <p:blipFill rotWithShape="1">
          <a:blip r:embed="rId10">
            <a:alphaModFix/>
          </a:blip>
          <a:srcRect/>
          <a:stretch/>
        </p:blipFill>
        <p:spPr>
          <a:xfrm>
            <a:off x="3015948" y="2991126"/>
            <a:ext cx="2476612" cy="1583360"/>
          </a:xfrm>
          <a:prstGeom prst="rect">
            <a:avLst/>
          </a:prstGeom>
          <a:noFill/>
          <a:ln>
            <a:noFill/>
          </a:ln>
        </p:spPr>
      </p:pic>
      <p:sp>
        <p:nvSpPr>
          <p:cNvPr id="228" name="Google Shape;228;p25"/>
          <p:cNvSpPr/>
          <p:nvPr/>
        </p:nvSpPr>
        <p:spPr>
          <a:xfrm>
            <a:off x="3043844" y="4332578"/>
            <a:ext cx="2632834"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Trebuchet MS"/>
                <a:ea typeface="Trebuchet MS"/>
                <a:cs typeface="Trebuchet MS"/>
                <a:sym typeface="Trebuchet MS"/>
              </a:rPr>
              <a:t>Kansas Department of Agriculture , Bugwood.org</a:t>
            </a:r>
            <a:endParaRPr sz="800" dirty="0">
              <a:solidFill>
                <a:schemeClr val="dk1"/>
              </a:solidFill>
              <a:latin typeface="Trebuchet MS"/>
              <a:ea typeface="Trebuchet MS"/>
              <a:cs typeface="Trebuchet MS"/>
              <a:sym typeface="Trebuchet MS"/>
            </a:endParaRPr>
          </a:p>
        </p:txBody>
      </p:sp>
      <p:pic>
        <p:nvPicPr>
          <p:cNvPr id="229" name="Google Shape;229;p25"/>
          <p:cNvPicPr preferRelativeResize="0"/>
          <p:nvPr/>
        </p:nvPicPr>
        <p:blipFill rotWithShape="1">
          <a:blip r:embed="rId11">
            <a:alphaModFix/>
          </a:blip>
          <a:srcRect/>
          <a:stretch/>
        </p:blipFill>
        <p:spPr>
          <a:xfrm>
            <a:off x="330567" y="2951081"/>
            <a:ext cx="2501263" cy="1675651"/>
          </a:xfrm>
          <a:prstGeom prst="rect">
            <a:avLst/>
          </a:prstGeom>
          <a:noFill/>
          <a:ln>
            <a:noFill/>
          </a:ln>
        </p:spPr>
      </p:pic>
      <p:sp>
        <p:nvSpPr>
          <p:cNvPr id="230" name="Google Shape;230;p25"/>
          <p:cNvSpPr/>
          <p:nvPr/>
        </p:nvSpPr>
        <p:spPr>
          <a:xfrm>
            <a:off x="330567" y="4339790"/>
            <a:ext cx="2409211" cy="2472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lt1"/>
                </a:solidFill>
                <a:latin typeface="Trebuchet MS"/>
                <a:ea typeface="Trebuchet MS"/>
                <a:cs typeface="Trebuchet MS"/>
                <a:sym typeface="Trebuchet MS"/>
              </a:rPr>
              <a:t>"</a:t>
            </a:r>
            <a:r>
              <a:rPr lang="en-US" sz="800" dirty="0" err="1">
                <a:solidFill>
                  <a:schemeClr val="lt1"/>
                </a:solidFill>
                <a:latin typeface="Trebuchet MS"/>
                <a:ea typeface="Trebuchet MS"/>
                <a:cs typeface="Trebuchet MS"/>
                <a:sym typeface="Trebuchet MS"/>
              </a:rPr>
              <a:t>Escribano</a:t>
            </a:r>
            <a:r>
              <a:rPr lang="en-US" sz="800" dirty="0">
                <a:solidFill>
                  <a:schemeClr val="lt1"/>
                </a:solidFill>
                <a:latin typeface="Trebuchet MS"/>
                <a:ea typeface="Trebuchet MS"/>
                <a:cs typeface="Trebuchet MS"/>
                <a:sym typeface="Trebuchet MS"/>
              </a:rPr>
              <a:t> de </a:t>
            </a:r>
            <a:r>
              <a:rPr lang="en-US" sz="800" dirty="0" err="1">
                <a:solidFill>
                  <a:schemeClr val="lt1"/>
                </a:solidFill>
                <a:latin typeface="Trebuchet MS"/>
                <a:ea typeface="Trebuchet MS"/>
                <a:cs typeface="Trebuchet MS"/>
                <a:sym typeface="Trebuchet MS"/>
              </a:rPr>
              <a:t>agua</a:t>
            </a:r>
            <a:r>
              <a:rPr lang="en-US" sz="800" dirty="0">
                <a:solidFill>
                  <a:schemeClr val="lt1"/>
                </a:solidFill>
                <a:latin typeface="Trebuchet MS"/>
                <a:ea typeface="Trebuchet MS"/>
                <a:cs typeface="Trebuchet MS"/>
                <a:sym typeface="Trebuchet MS"/>
              </a:rPr>
              <a:t> / Water beetle" by Juan R. </a:t>
            </a:r>
            <a:r>
              <a:rPr lang="en-US" sz="800" dirty="0" err="1">
                <a:solidFill>
                  <a:schemeClr val="lt1"/>
                </a:solidFill>
                <a:latin typeface="Trebuchet MS"/>
                <a:ea typeface="Trebuchet MS"/>
                <a:cs typeface="Trebuchet MS"/>
                <a:sym typeface="Trebuchet MS"/>
              </a:rPr>
              <a:t>Martos</a:t>
            </a:r>
            <a:r>
              <a:rPr lang="en-US" sz="800" dirty="0">
                <a:solidFill>
                  <a:schemeClr val="lt1"/>
                </a:solidFill>
                <a:latin typeface="Trebuchet MS"/>
                <a:ea typeface="Trebuchet MS"/>
                <a:cs typeface="Trebuchet MS"/>
                <a:sym typeface="Trebuchet MS"/>
              </a:rPr>
              <a:t> is licensed under CC BY-NC-ND 2.0 </a:t>
            </a:r>
            <a:endParaRPr sz="800" dirty="0">
              <a:solidFill>
                <a:schemeClr val="lt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p:nvPr/>
        </p:nvSpPr>
        <p:spPr>
          <a:xfrm>
            <a:off x="206326" y="0"/>
            <a:ext cx="549109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tx1"/>
                </a:solidFill>
                <a:latin typeface="+mj-lt"/>
                <a:ea typeface="Trebuchet MS"/>
                <a:cs typeface="Trebuchet MS"/>
                <a:sym typeface="Trebuchet MS"/>
              </a:rPr>
              <a:t>BEETLES &amp; BUGS</a:t>
            </a:r>
            <a:endParaRPr sz="3600" dirty="0">
              <a:solidFill>
                <a:schemeClr val="tx1"/>
              </a:solidFill>
              <a:latin typeface="+mj-lt"/>
              <a:ea typeface="Trebuchet MS"/>
              <a:cs typeface="Trebuchet MS"/>
              <a:sym typeface="Trebuchet MS"/>
            </a:endParaRPr>
          </a:p>
        </p:txBody>
      </p:sp>
      <p:sp>
        <p:nvSpPr>
          <p:cNvPr id="236" name="Google Shape;236;p26"/>
          <p:cNvSpPr txBox="1"/>
          <p:nvPr/>
        </p:nvSpPr>
        <p:spPr>
          <a:xfrm>
            <a:off x="206326" y="646331"/>
            <a:ext cx="8362317" cy="4743600"/>
          </a:xfrm>
          <a:prstGeom prst="rect">
            <a:avLst/>
          </a:prstGeom>
          <a:noFill/>
          <a:ln>
            <a:noFill/>
          </a:ln>
        </p:spPr>
        <p:txBody>
          <a:bodyPr spcFirstLastPara="1" wrap="square" lIns="91425" tIns="45700" rIns="91425" bIns="45700" anchor="t" anchorCtr="0">
            <a:noAutofit/>
          </a:bodyPr>
          <a:lstStyle/>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Backswimmer-</a:t>
            </a:r>
            <a:r>
              <a:rPr lang="en-US" sz="1600" dirty="0">
                <a:solidFill>
                  <a:schemeClr val="dk1"/>
                </a:solidFill>
                <a:latin typeface="Arial" panose="020B0604020202020204" pitchFamily="34" charset="0"/>
                <a:cs typeface="Arial" panose="020B0604020202020204" pitchFamily="34" charset="0"/>
              </a:rPr>
              <a:t> Are large (5-16mm) water bugs that swim on their backs. They orient themselves based on the light, so you can trick them into flipping over by shining a bright light below them.</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dirty="0">
                <a:solidFill>
                  <a:srgbClr val="226292"/>
                </a:solidFill>
                <a:latin typeface="Arial" panose="020B0604020202020204" pitchFamily="34" charset="0"/>
                <a:ea typeface="Trebuchet MS"/>
                <a:cs typeface="Arial" panose="020B0604020202020204" pitchFamily="34" charset="0"/>
                <a:sym typeface="Trebuchet MS"/>
              </a:rPr>
              <a:t>Scientific/Latin: Family- </a:t>
            </a:r>
            <a:r>
              <a:rPr lang="en-US" dirty="0" err="1">
                <a:solidFill>
                  <a:srgbClr val="226292"/>
                </a:solidFill>
                <a:latin typeface="Arial" panose="020B0604020202020204" pitchFamily="34" charset="0"/>
                <a:ea typeface="Trebuchet MS"/>
                <a:cs typeface="Arial" panose="020B0604020202020204" pitchFamily="34" charset="0"/>
                <a:sym typeface="Trebuchet MS"/>
              </a:rPr>
              <a:t>Notonectidae</a:t>
            </a:r>
            <a:r>
              <a:rPr lang="en-US" dirty="0">
                <a:solidFill>
                  <a:srgbClr val="226292"/>
                </a:solidFill>
                <a:latin typeface="Arial" panose="020B0604020202020204" pitchFamily="34" charset="0"/>
                <a:ea typeface="Trebuchet MS"/>
                <a:cs typeface="Arial" panose="020B0604020202020204" pitchFamily="34" charset="0"/>
                <a:sym typeface="Trebuchet MS"/>
              </a:rPr>
              <a:t> (many species), French- </a:t>
            </a:r>
            <a:r>
              <a:rPr lang="en-US" dirty="0" err="1">
                <a:solidFill>
                  <a:srgbClr val="226292"/>
                </a:solidFill>
                <a:latin typeface="Arial" panose="020B0604020202020204" pitchFamily="34" charset="0"/>
                <a:ea typeface="Trebuchet MS"/>
                <a:cs typeface="Arial" panose="020B0604020202020204" pitchFamily="34" charset="0"/>
                <a:sym typeface="Trebuchet MS"/>
              </a:rPr>
              <a:t>nageur</a:t>
            </a:r>
            <a:r>
              <a:rPr lang="en-US" dirty="0">
                <a:solidFill>
                  <a:srgbClr val="226292"/>
                </a:solidFill>
                <a:latin typeface="Arial" panose="020B0604020202020204" pitchFamily="34" charset="0"/>
                <a:ea typeface="Trebuchet MS"/>
                <a:cs typeface="Arial" panose="020B0604020202020204" pitchFamily="34" charset="0"/>
                <a:sym typeface="Trebuchet MS"/>
              </a:rPr>
              <a:t> </a:t>
            </a:r>
            <a:r>
              <a:rPr lang="en-US" dirty="0" err="1">
                <a:solidFill>
                  <a:srgbClr val="226292"/>
                </a:solidFill>
                <a:latin typeface="Arial" panose="020B0604020202020204" pitchFamily="34" charset="0"/>
                <a:ea typeface="Trebuchet MS"/>
                <a:cs typeface="Arial" panose="020B0604020202020204" pitchFamily="34" charset="0"/>
                <a:sym typeface="Trebuchet MS"/>
              </a:rPr>
              <a:t>arrière</a:t>
            </a:r>
            <a:r>
              <a:rPr lang="en-US" dirty="0">
                <a:solidFill>
                  <a:srgbClr val="226292"/>
                </a:solidFill>
                <a:latin typeface="Arial" panose="020B0604020202020204" pitchFamily="34" charset="0"/>
                <a:ea typeface="Trebuchet MS"/>
                <a:cs typeface="Arial" panose="020B0604020202020204" pitchFamily="34" charset="0"/>
                <a:sym typeface="Trebuchet MS"/>
              </a:rPr>
              <a:t>, Cree- </a:t>
            </a:r>
            <a:r>
              <a:rPr lang="en-US" dirty="0" err="1">
                <a:solidFill>
                  <a:srgbClr val="226292"/>
                </a:solidFill>
                <a:latin typeface="Arial" panose="020B0604020202020204" pitchFamily="34" charset="0"/>
                <a:ea typeface="Trebuchet MS"/>
                <a:cs typeface="Arial" panose="020B0604020202020204" pitchFamily="34" charset="0"/>
                <a:sym typeface="Trebuchet MS"/>
              </a:rPr>
              <a:t>manicôs</a:t>
            </a:r>
            <a:r>
              <a:rPr lang="en-US" dirty="0">
                <a:solidFill>
                  <a:srgbClr val="226292"/>
                </a:solidFill>
                <a:latin typeface="Arial" panose="020B0604020202020204" pitchFamily="34" charset="0"/>
                <a:ea typeface="Trebuchet MS"/>
                <a:cs typeface="Arial" panose="020B0604020202020204" pitchFamily="34" charset="0"/>
                <a:sym typeface="Trebuchet MS"/>
              </a:rPr>
              <a:t> (bug)</a:t>
            </a:r>
          </a:p>
          <a:p>
            <a:pPr marL="457200" lvl="0" indent="-381000">
              <a:lnSpc>
                <a:spcPct val="115000"/>
              </a:lnSpc>
              <a:buClr>
                <a:schemeClr val="accent6">
                  <a:lumMod val="75000"/>
                </a:schemeClr>
              </a:buClr>
              <a:buSzPts val="2400"/>
              <a:buFont typeface="Noto Sans Symbols"/>
              <a:buChar char="⮚"/>
            </a:pPr>
            <a:r>
              <a:rPr lang="en-US" sz="1600" dirty="0" err="1">
                <a:solidFill>
                  <a:srgbClr val="226292"/>
                </a:solidFill>
                <a:latin typeface="Arial" panose="020B0604020202020204" pitchFamily="34" charset="0"/>
                <a:ea typeface="Trebuchet MS"/>
                <a:cs typeface="Arial" panose="020B0604020202020204" pitchFamily="34" charset="0"/>
                <a:sym typeface="Trebuchet MS"/>
              </a:rPr>
              <a:t>Waterboatman</a:t>
            </a:r>
            <a:r>
              <a:rPr lang="en-US" sz="1600" dirty="0">
                <a:solidFill>
                  <a:srgbClr val="226292"/>
                </a:solidFill>
                <a:latin typeface="Arial" panose="020B0604020202020204" pitchFamily="34" charset="0"/>
                <a:ea typeface="Trebuchet MS"/>
                <a:cs typeface="Arial" panose="020B0604020202020204" pitchFamily="34" charset="0"/>
                <a:sym typeface="Trebuchet MS"/>
              </a:rPr>
              <a:t>-</a:t>
            </a:r>
            <a:r>
              <a:rPr lang="en-US" sz="1600" dirty="0">
                <a:solidFill>
                  <a:schemeClr val="dk1"/>
                </a:solidFill>
                <a:latin typeface="Arial" panose="020B0604020202020204" pitchFamily="34" charset="0"/>
                <a:cs typeface="Arial" panose="020B0604020202020204" pitchFamily="34" charset="0"/>
              </a:rPr>
              <a:t> Are excellent swimmers and fliers. These bugs breathe underwater by carrying a thin layer of air over their body and under their wings. They can easily escape your net by quickly flying away.</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dirty="0">
                <a:solidFill>
                  <a:srgbClr val="226292"/>
                </a:solidFill>
                <a:latin typeface="Arial" panose="020B0604020202020204" pitchFamily="34" charset="0"/>
                <a:ea typeface="Trebuchet MS"/>
                <a:cs typeface="Arial" panose="020B0604020202020204" pitchFamily="34" charset="0"/>
                <a:sym typeface="Trebuchet MS"/>
              </a:rPr>
              <a:t>Scientific/Latin: Family- </a:t>
            </a:r>
            <a:r>
              <a:rPr lang="en-US" dirty="0" err="1">
                <a:solidFill>
                  <a:srgbClr val="226292"/>
                </a:solidFill>
                <a:latin typeface="Arial" panose="020B0604020202020204" pitchFamily="34" charset="0"/>
                <a:ea typeface="Trebuchet MS"/>
                <a:cs typeface="Arial" panose="020B0604020202020204" pitchFamily="34" charset="0"/>
                <a:sym typeface="Trebuchet MS"/>
              </a:rPr>
              <a:t>Corixidae</a:t>
            </a:r>
            <a:r>
              <a:rPr lang="en-US" dirty="0">
                <a:solidFill>
                  <a:srgbClr val="226292"/>
                </a:solidFill>
                <a:latin typeface="Arial" panose="020B0604020202020204" pitchFamily="34" charset="0"/>
                <a:ea typeface="Trebuchet MS"/>
                <a:cs typeface="Arial" panose="020B0604020202020204" pitchFamily="34" charset="0"/>
                <a:sym typeface="Trebuchet MS"/>
              </a:rPr>
              <a:t>, French- un </a:t>
            </a:r>
            <a:r>
              <a:rPr lang="en-US" dirty="0" err="1">
                <a:solidFill>
                  <a:srgbClr val="226292"/>
                </a:solidFill>
                <a:latin typeface="Arial" panose="020B0604020202020204" pitchFamily="34" charset="0"/>
                <a:ea typeface="Trebuchet MS"/>
                <a:cs typeface="Arial" panose="020B0604020202020204" pitchFamily="34" charset="0"/>
                <a:sym typeface="Trebuchet MS"/>
              </a:rPr>
              <a:t>batelier</a:t>
            </a:r>
            <a:r>
              <a:rPr lang="en-US" dirty="0">
                <a:solidFill>
                  <a:srgbClr val="226292"/>
                </a:solidFill>
                <a:latin typeface="Arial" panose="020B0604020202020204" pitchFamily="34" charset="0"/>
                <a:ea typeface="Trebuchet MS"/>
                <a:cs typeface="Arial" panose="020B0604020202020204" pitchFamily="34" charset="0"/>
                <a:sym typeface="Trebuchet MS"/>
              </a:rPr>
              <a:t> de </a:t>
            </a:r>
            <a:r>
              <a:rPr lang="en-US" dirty="0" err="1">
                <a:solidFill>
                  <a:srgbClr val="226292"/>
                </a:solidFill>
                <a:latin typeface="Arial" panose="020B0604020202020204" pitchFamily="34" charset="0"/>
                <a:ea typeface="Trebuchet MS"/>
                <a:cs typeface="Arial" panose="020B0604020202020204" pitchFamily="34" charset="0"/>
                <a:sym typeface="Trebuchet MS"/>
              </a:rPr>
              <a:t>l’eau</a:t>
            </a:r>
            <a:r>
              <a:rPr lang="en-US" dirty="0">
                <a:solidFill>
                  <a:srgbClr val="226292"/>
                </a:solidFill>
                <a:latin typeface="Arial" panose="020B0604020202020204" pitchFamily="34" charset="0"/>
                <a:ea typeface="Trebuchet MS"/>
                <a:cs typeface="Arial" panose="020B0604020202020204" pitchFamily="34" charset="0"/>
                <a:sym typeface="Trebuchet MS"/>
              </a:rPr>
              <a:t>, Cree- </a:t>
            </a:r>
            <a:r>
              <a:rPr lang="en-US" dirty="0" err="1">
                <a:solidFill>
                  <a:srgbClr val="226292"/>
                </a:solidFill>
                <a:latin typeface="Arial" panose="020B0604020202020204" pitchFamily="34" charset="0"/>
                <a:ea typeface="Trebuchet MS"/>
                <a:cs typeface="Arial" panose="020B0604020202020204" pitchFamily="34" charset="0"/>
                <a:sym typeface="Trebuchet MS"/>
              </a:rPr>
              <a:t>manicôs</a:t>
            </a:r>
            <a:r>
              <a:rPr lang="en-US" dirty="0">
                <a:solidFill>
                  <a:srgbClr val="226292"/>
                </a:solidFill>
                <a:latin typeface="Arial" panose="020B0604020202020204" pitchFamily="34" charset="0"/>
                <a:ea typeface="Trebuchet MS"/>
                <a:cs typeface="Arial" panose="020B0604020202020204" pitchFamily="34" charset="0"/>
                <a:sym typeface="Trebuchet MS"/>
              </a:rPr>
              <a:t> (bug) </a:t>
            </a:r>
          </a:p>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Giant Water Bug- </a:t>
            </a:r>
            <a:r>
              <a:rPr lang="en-US" sz="1600" dirty="0">
                <a:latin typeface="Arial" panose="020B0604020202020204" pitchFamily="34" charset="0"/>
                <a:ea typeface="Trebuchet MS"/>
                <a:cs typeface="Arial" panose="020B0604020202020204" pitchFamily="34" charset="0"/>
                <a:sym typeface="Trebuchet MS"/>
              </a:rPr>
              <a:t>Although this large bug is commonly called “toe biter”, giant water bugs prefer to hide or play dead when danger approaches. When they dive underwater, they carry air bubbles under their wings, and they also have a breathing tube to access air above the surface.</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dirty="0">
                <a:solidFill>
                  <a:srgbClr val="226292"/>
                </a:solidFill>
                <a:latin typeface="Arial" panose="020B0604020202020204" pitchFamily="34" charset="0"/>
                <a:ea typeface="Trebuchet MS"/>
                <a:cs typeface="Arial" panose="020B0604020202020204" pitchFamily="34" charset="0"/>
                <a:sym typeface="Trebuchet MS"/>
              </a:rPr>
              <a:t>Scientific/Latin: </a:t>
            </a:r>
            <a:r>
              <a:rPr lang="en-US" dirty="0" err="1">
                <a:solidFill>
                  <a:srgbClr val="226292"/>
                </a:solidFill>
                <a:latin typeface="Arial" panose="020B0604020202020204" pitchFamily="34" charset="0"/>
                <a:ea typeface="Trebuchet MS"/>
                <a:cs typeface="Arial" panose="020B0604020202020204" pitchFamily="34" charset="0"/>
                <a:sym typeface="Trebuchet MS"/>
              </a:rPr>
              <a:t>Lethocer</a:t>
            </a:r>
            <a:r>
              <a:rPr lang="en-US" dirty="0">
                <a:solidFill>
                  <a:srgbClr val="226292"/>
                </a:solidFill>
                <a:latin typeface="Arial" panose="020B0604020202020204" pitchFamily="34" charset="0"/>
                <a:ea typeface="Trebuchet MS"/>
                <a:cs typeface="Arial" panose="020B0604020202020204" pitchFamily="34" charset="0"/>
                <a:sym typeface="Trebuchet MS"/>
              </a:rPr>
              <a:t> us </a:t>
            </a:r>
            <a:r>
              <a:rPr lang="en-US" dirty="0" err="1">
                <a:solidFill>
                  <a:srgbClr val="226292"/>
                </a:solidFill>
                <a:latin typeface="Arial" panose="020B0604020202020204" pitchFamily="34" charset="0"/>
                <a:ea typeface="Trebuchet MS"/>
                <a:cs typeface="Arial" panose="020B0604020202020204" pitchFamily="34" charset="0"/>
                <a:sym typeface="Trebuchet MS"/>
              </a:rPr>
              <a:t>americanus</a:t>
            </a:r>
            <a:r>
              <a:rPr lang="en-US" dirty="0">
                <a:solidFill>
                  <a:srgbClr val="226292"/>
                </a:solidFill>
                <a:latin typeface="Arial" panose="020B0604020202020204" pitchFamily="34" charset="0"/>
                <a:ea typeface="Trebuchet MS"/>
                <a:cs typeface="Arial" panose="020B0604020202020204" pitchFamily="34" charset="0"/>
                <a:sym typeface="Trebuchet MS"/>
              </a:rPr>
              <a:t>, sp., French- </a:t>
            </a:r>
            <a:r>
              <a:rPr lang="en-US" dirty="0" err="1">
                <a:solidFill>
                  <a:srgbClr val="226292"/>
                </a:solidFill>
                <a:latin typeface="Arial" panose="020B0604020202020204" pitchFamily="34" charset="0"/>
                <a:ea typeface="Trebuchet MS"/>
                <a:cs typeface="Arial" panose="020B0604020202020204" pitchFamily="34" charset="0"/>
                <a:sym typeface="Trebuchet MS"/>
              </a:rPr>
              <a:t>une</a:t>
            </a:r>
            <a:r>
              <a:rPr lang="en-US" dirty="0">
                <a:solidFill>
                  <a:srgbClr val="226292"/>
                </a:solidFill>
                <a:latin typeface="Arial" panose="020B0604020202020204" pitchFamily="34" charset="0"/>
                <a:ea typeface="Trebuchet MS"/>
                <a:cs typeface="Arial" panose="020B0604020202020204" pitchFamily="34" charset="0"/>
                <a:sym typeface="Trebuchet MS"/>
              </a:rPr>
              <a:t> </a:t>
            </a:r>
            <a:r>
              <a:rPr lang="en-US" dirty="0" err="1">
                <a:solidFill>
                  <a:srgbClr val="226292"/>
                </a:solidFill>
                <a:latin typeface="Arial" panose="020B0604020202020204" pitchFamily="34" charset="0"/>
                <a:ea typeface="Trebuchet MS"/>
                <a:cs typeface="Arial" panose="020B0604020202020204" pitchFamily="34" charset="0"/>
                <a:sym typeface="Trebuchet MS"/>
              </a:rPr>
              <a:t>punaise</a:t>
            </a:r>
            <a:r>
              <a:rPr lang="en-US" dirty="0">
                <a:solidFill>
                  <a:srgbClr val="226292"/>
                </a:solidFill>
                <a:latin typeface="Arial" panose="020B0604020202020204" pitchFamily="34" charset="0"/>
                <a:ea typeface="Trebuchet MS"/>
                <a:cs typeface="Arial" panose="020B0604020202020204" pitchFamily="34" charset="0"/>
                <a:sym typeface="Trebuchet MS"/>
              </a:rPr>
              <a:t> </a:t>
            </a:r>
            <a:r>
              <a:rPr lang="en-US" dirty="0" err="1">
                <a:solidFill>
                  <a:srgbClr val="226292"/>
                </a:solidFill>
                <a:latin typeface="Arial" panose="020B0604020202020204" pitchFamily="34" charset="0"/>
                <a:ea typeface="Trebuchet MS"/>
                <a:cs typeface="Arial" panose="020B0604020202020204" pitchFamily="34" charset="0"/>
                <a:sym typeface="Trebuchet MS"/>
              </a:rPr>
              <a:t>d'eau</a:t>
            </a:r>
            <a:r>
              <a:rPr lang="en-US" dirty="0">
                <a:solidFill>
                  <a:srgbClr val="226292"/>
                </a:solidFill>
                <a:latin typeface="Arial" panose="020B0604020202020204" pitchFamily="34" charset="0"/>
                <a:ea typeface="Trebuchet MS"/>
                <a:cs typeface="Arial" panose="020B0604020202020204" pitchFamily="34" charset="0"/>
                <a:sym typeface="Trebuchet MS"/>
              </a:rPr>
              <a:t> </a:t>
            </a:r>
            <a:r>
              <a:rPr lang="en-US" dirty="0" err="1">
                <a:solidFill>
                  <a:srgbClr val="226292"/>
                </a:solidFill>
                <a:latin typeface="Arial" panose="020B0604020202020204" pitchFamily="34" charset="0"/>
                <a:ea typeface="Trebuchet MS"/>
                <a:cs typeface="Arial" panose="020B0604020202020204" pitchFamily="34" charset="0"/>
                <a:sym typeface="Trebuchet MS"/>
              </a:rPr>
              <a:t>géante</a:t>
            </a:r>
            <a:r>
              <a:rPr lang="en-US" dirty="0">
                <a:solidFill>
                  <a:srgbClr val="226292"/>
                </a:solidFill>
                <a:latin typeface="Arial" panose="020B0604020202020204" pitchFamily="34" charset="0"/>
                <a:ea typeface="Trebuchet MS"/>
                <a:cs typeface="Arial" panose="020B0604020202020204" pitchFamily="34" charset="0"/>
                <a:sym typeface="Trebuchet MS"/>
              </a:rPr>
              <a:t>, Cree- </a:t>
            </a:r>
            <a:r>
              <a:rPr lang="en-US" dirty="0" err="1">
                <a:solidFill>
                  <a:srgbClr val="226292"/>
                </a:solidFill>
                <a:latin typeface="Arial" panose="020B0604020202020204" pitchFamily="34" charset="0"/>
                <a:ea typeface="Trebuchet MS"/>
                <a:cs typeface="Arial" panose="020B0604020202020204" pitchFamily="34" charset="0"/>
                <a:sym typeface="Trebuchet MS"/>
              </a:rPr>
              <a:t>manicôs</a:t>
            </a:r>
            <a:r>
              <a:rPr lang="en-US" dirty="0">
                <a:solidFill>
                  <a:srgbClr val="226292"/>
                </a:solidFill>
                <a:latin typeface="Arial" panose="020B0604020202020204" pitchFamily="34" charset="0"/>
                <a:ea typeface="Trebuchet MS"/>
                <a:cs typeface="Arial" panose="020B0604020202020204" pitchFamily="34" charset="0"/>
                <a:sym typeface="Trebuchet MS"/>
              </a:rPr>
              <a:t> (bug)</a:t>
            </a:r>
          </a:p>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Predacious Diving Beetle- </a:t>
            </a:r>
            <a:r>
              <a:rPr lang="en-US" sz="1600" dirty="0">
                <a:latin typeface="Arial" panose="020B0604020202020204" pitchFamily="34" charset="0"/>
                <a:ea typeface="Trebuchet MS"/>
                <a:cs typeface="Arial" panose="020B0604020202020204" pitchFamily="34" charset="0"/>
                <a:sym typeface="Trebuchet MS"/>
              </a:rPr>
              <a:t>Like their larvae, adult predaceous diving beetles are fierce predators that eat a variety of aquatic creatures. They can range from 5-40 mm in length and breathe by carrying an air bubble on the end of their abdomen. </a:t>
            </a:r>
            <a:r>
              <a:rPr lang="en-US" dirty="0">
                <a:solidFill>
                  <a:schemeClr val="accent2">
                    <a:lumMod val="75000"/>
                  </a:schemeClr>
                </a:solidFill>
                <a:latin typeface="Arial" panose="020B0604020202020204" pitchFamily="34" charset="0"/>
                <a:ea typeface="Trebuchet MS"/>
                <a:cs typeface="Arial" panose="020B0604020202020204" pitchFamily="34" charset="0"/>
                <a:sym typeface="Trebuchet MS"/>
              </a:rPr>
              <a:t>Scientific/Latin: Family- </a:t>
            </a:r>
            <a:r>
              <a:rPr lang="en-US" dirty="0" err="1">
                <a:solidFill>
                  <a:schemeClr val="accent2">
                    <a:lumMod val="75000"/>
                  </a:schemeClr>
                </a:solidFill>
                <a:latin typeface="Arial" panose="020B0604020202020204" pitchFamily="34" charset="0"/>
                <a:ea typeface="Trebuchet MS"/>
                <a:cs typeface="Arial" panose="020B0604020202020204" pitchFamily="34" charset="0"/>
                <a:sym typeface="Trebuchet MS"/>
              </a:rPr>
              <a:t>Dytiscidae</a:t>
            </a:r>
            <a:r>
              <a:rPr lang="en-US" dirty="0">
                <a:solidFill>
                  <a:schemeClr val="accent2">
                    <a:lumMod val="75000"/>
                  </a:schemeClr>
                </a:solidFill>
                <a:latin typeface="Arial" panose="020B0604020202020204" pitchFamily="34" charset="0"/>
                <a:ea typeface="Trebuchet MS"/>
                <a:cs typeface="Arial" panose="020B0604020202020204" pitchFamily="34" charset="0"/>
                <a:sym typeface="Trebuchet MS"/>
              </a:rPr>
              <a:t>, French- un </a:t>
            </a:r>
            <a:r>
              <a:rPr lang="en-US" dirty="0" err="1">
                <a:solidFill>
                  <a:schemeClr val="accent2">
                    <a:lumMod val="75000"/>
                  </a:schemeClr>
                </a:solidFill>
                <a:latin typeface="Arial" panose="020B0604020202020204" pitchFamily="34" charset="0"/>
                <a:ea typeface="Trebuchet MS"/>
                <a:cs typeface="Arial" panose="020B0604020202020204" pitchFamily="34" charset="0"/>
                <a:sym typeface="Trebuchet MS"/>
              </a:rPr>
              <a:t>coléoptère</a:t>
            </a:r>
            <a:r>
              <a:rPr lang="en-US" dirty="0">
                <a:solidFill>
                  <a:schemeClr val="accent2">
                    <a:lumMod val="75000"/>
                  </a:schemeClr>
                </a:solidFill>
                <a:latin typeface="Arial" panose="020B0604020202020204" pitchFamily="34" charset="0"/>
                <a:ea typeface="Trebuchet MS"/>
                <a:cs typeface="Arial" panose="020B0604020202020204" pitchFamily="34" charset="0"/>
                <a:sym typeface="Trebuchet MS"/>
              </a:rPr>
              <a:t> </a:t>
            </a:r>
            <a:r>
              <a:rPr lang="en-US" dirty="0" err="1">
                <a:solidFill>
                  <a:schemeClr val="accent2">
                    <a:lumMod val="75000"/>
                  </a:schemeClr>
                </a:solidFill>
                <a:latin typeface="Arial" panose="020B0604020202020204" pitchFamily="34" charset="0"/>
                <a:ea typeface="Trebuchet MS"/>
                <a:cs typeface="Arial" panose="020B0604020202020204" pitchFamily="34" charset="0"/>
                <a:sym typeface="Trebuchet MS"/>
              </a:rPr>
              <a:t>plongeur</a:t>
            </a:r>
            <a:r>
              <a:rPr lang="en-US" dirty="0">
                <a:solidFill>
                  <a:schemeClr val="accent2">
                    <a:lumMod val="75000"/>
                  </a:schemeClr>
                </a:solidFill>
                <a:latin typeface="Arial" panose="020B0604020202020204" pitchFamily="34" charset="0"/>
                <a:ea typeface="Trebuchet MS"/>
                <a:cs typeface="Arial" panose="020B0604020202020204" pitchFamily="34" charset="0"/>
                <a:sym typeface="Trebuchet MS"/>
              </a:rPr>
              <a:t>, Cree- </a:t>
            </a:r>
            <a:r>
              <a:rPr lang="en-US" dirty="0" err="1">
                <a:solidFill>
                  <a:schemeClr val="accent2">
                    <a:lumMod val="75000"/>
                  </a:schemeClr>
                </a:solidFill>
                <a:latin typeface="Arial" panose="020B0604020202020204" pitchFamily="34" charset="0"/>
                <a:ea typeface="Trebuchet MS"/>
                <a:cs typeface="Arial" panose="020B0604020202020204" pitchFamily="34" charset="0"/>
                <a:sym typeface="Trebuchet MS"/>
              </a:rPr>
              <a:t>amiskosîs</a:t>
            </a:r>
            <a:r>
              <a:rPr lang="en-US" dirty="0">
                <a:solidFill>
                  <a:schemeClr val="accent2">
                    <a:lumMod val="75000"/>
                  </a:schemeClr>
                </a:solidFill>
                <a:latin typeface="Arial" panose="020B0604020202020204" pitchFamily="34" charset="0"/>
                <a:ea typeface="Trebuchet MS"/>
                <a:cs typeface="Arial" panose="020B0604020202020204" pitchFamily="34" charset="0"/>
                <a:sym typeface="Trebuchet MS"/>
              </a:rPr>
              <a:t>, </a:t>
            </a:r>
          </a:p>
          <a:p>
            <a:pPr marL="457200" lvl="0" indent="-381000">
              <a:lnSpc>
                <a:spcPct val="115000"/>
              </a:lnSpc>
              <a:buClr>
                <a:schemeClr val="accent6">
                  <a:lumMod val="75000"/>
                </a:schemeClr>
              </a:buClr>
              <a:buSzPts val="2400"/>
              <a:buFont typeface="Noto Sans Symbols"/>
              <a:buChar char="⮚"/>
            </a:pPr>
            <a:r>
              <a:rPr lang="en-US" sz="1600" dirty="0">
                <a:solidFill>
                  <a:srgbClr val="226292"/>
                </a:solidFill>
                <a:latin typeface="Arial" panose="020B0604020202020204" pitchFamily="34" charset="0"/>
                <a:ea typeface="Trebuchet MS"/>
                <a:cs typeface="Arial" panose="020B0604020202020204" pitchFamily="34" charset="0"/>
                <a:sym typeface="Trebuchet MS"/>
              </a:rPr>
              <a:t>W</a:t>
            </a:r>
            <a:r>
              <a:rPr lang="en-US" sz="1800" dirty="0">
                <a:solidFill>
                  <a:srgbClr val="226292"/>
                </a:solidFill>
                <a:latin typeface="Arial" panose="020B0604020202020204" pitchFamily="34" charset="0"/>
                <a:ea typeface="Trebuchet MS"/>
                <a:cs typeface="Arial" panose="020B0604020202020204" pitchFamily="34" charset="0"/>
                <a:sym typeface="Trebuchet MS"/>
              </a:rPr>
              <a:t>hirligig Beetles-</a:t>
            </a:r>
            <a:r>
              <a:rPr lang="en-US" sz="1800" dirty="0">
                <a:solidFill>
                  <a:schemeClr val="dk1"/>
                </a:solidFill>
                <a:latin typeface="Arial" panose="020B0604020202020204" pitchFamily="34" charset="0"/>
                <a:ea typeface="Trebuchet MS"/>
                <a:cs typeface="Arial" panose="020B0604020202020204" pitchFamily="34" charset="0"/>
                <a:sym typeface="Trebuchet MS"/>
              </a:rPr>
              <a:t> Got</a:t>
            </a:r>
            <a:r>
              <a:rPr lang="en-US" sz="1800" dirty="0">
                <a:solidFill>
                  <a:schemeClr val="dk1"/>
                </a:solidFill>
                <a:latin typeface="Arial" panose="020B0604020202020204" pitchFamily="34" charset="0"/>
                <a:cs typeface="Arial" panose="020B0604020202020204" pitchFamily="34" charset="0"/>
              </a:rPr>
              <a:t> their name from their habit of swimming in tight, fast circles on the surface of the water. They are smooth and round, and have flattened legs that act like oars when they swim. </a:t>
            </a:r>
            <a:r>
              <a:rPr lang="en-US" sz="1600" dirty="0">
                <a:solidFill>
                  <a:srgbClr val="226292"/>
                </a:solidFill>
                <a:latin typeface="Arial" panose="020B0604020202020204" pitchFamily="34" charset="0"/>
                <a:ea typeface="Trebuchet MS"/>
                <a:cs typeface="Arial" panose="020B0604020202020204" pitchFamily="34" charset="0"/>
                <a:sym typeface="Trebuchet MS"/>
              </a:rPr>
              <a:t>Scientific/Latin: Family-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Gyrinidae</a:t>
            </a:r>
            <a:r>
              <a:rPr lang="en-US" sz="1600" dirty="0">
                <a:solidFill>
                  <a:srgbClr val="226292"/>
                </a:solidFill>
                <a:latin typeface="Arial" panose="020B0604020202020204" pitchFamily="34" charset="0"/>
                <a:ea typeface="Trebuchet MS"/>
                <a:cs typeface="Arial" panose="020B0604020202020204" pitchFamily="34" charset="0"/>
                <a:sym typeface="Trebuchet MS"/>
              </a:rPr>
              <a:t> (many species), French- un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coléoptère</a:t>
            </a:r>
            <a:r>
              <a:rPr lang="en-US" sz="1600" dirty="0">
                <a:solidFill>
                  <a:srgbClr val="226292"/>
                </a:solidFill>
                <a:latin typeface="Arial" panose="020B0604020202020204" pitchFamily="34" charset="0"/>
                <a:ea typeface="Trebuchet MS"/>
                <a:cs typeface="Arial" panose="020B0604020202020204" pitchFamily="34" charset="0"/>
                <a:sym typeface="Trebuchet MS"/>
              </a:rPr>
              <a:t>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tourbillonnant</a:t>
            </a:r>
            <a:r>
              <a:rPr lang="en-US" sz="1600" dirty="0">
                <a:solidFill>
                  <a:srgbClr val="226292"/>
                </a:solidFill>
                <a:latin typeface="Arial" panose="020B0604020202020204" pitchFamily="34" charset="0"/>
                <a:ea typeface="Trebuchet MS"/>
                <a:cs typeface="Arial" panose="020B0604020202020204" pitchFamily="34" charset="0"/>
                <a:sym typeface="Trebuchet MS"/>
              </a:rPr>
              <a:t>, Cree- </a:t>
            </a:r>
            <a:r>
              <a:rPr lang="en-US" sz="1600" dirty="0" err="1">
                <a:solidFill>
                  <a:srgbClr val="226292"/>
                </a:solidFill>
                <a:latin typeface="Arial" panose="020B0604020202020204" pitchFamily="34" charset="0"/>
                <a:ea typeface="Trebuchet MS"/>
                <a:cs typeface="Arial" panose="020B0604020202020204" pitchFamily="34" charset="0"/>
                <a:sym typeface="Trebuchet MS"/>
              </a:rPr>
              <a:t>amiskosîs</a:t>
            </a:r>
            <a:endParaRPr sz="18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190500" algn="l" rtl="0">
              <a:spcBef>
                <a:spcPts val="0"/>
              </a:spcBef>
              <a:spcAft>
                <a:spcPts val="0"/>
              </a:spcAft>
              <a:buClr>
                <a:schemeClr val="accent1"/>
              </a:buClr>
              <a:buSzPts val="2400"/>
              <a:buFont typeface="Noto Sans Symbols"/>
              <a:buNone/>
            </a:pPr>
            <a:endParaRPr sz="1800" dirty="0">
              <a:solidFill>
                <a:srgbClr val="226292"/>
              </a:solidFill>
              <a:latin typeface="Arial" panose="020B0604020202020204" pitchFamily="34" charset="0"/>
              <a:ea typeface="Trebuchet MS"/>
              <a:cs typeface="Arial" panose="020B0604020202020204" pitchFamily="34" charset="0"/>
              <a:sym typeface="Trebuchet MS"/>
            </a:endParaRPr>
          </a:p>
          <a:p>
            <a:pPr marL="342900" marR="0" lvl="0" indent="-304800" algn="l" rtl="0">
              <a:spcBef>
                <a:spcPts val="0"/>
              </a:spcBef>
              <a:spcAft>
                <a:spcPts val="0"/>
              </a:spcAft>
              <a:buClr>
                <a:schemeClr val="accent1"/>
              </a:buClr>
              <a:buSzPts val="600"/>
              <a:buFont typeface="Noto Sans Symbols"/>
              <a:buNone/>
            </a:pPr>
            <a:endParaRPr sz="600" dirty="0">
              <a:solidFill>
                <a:srgbClr val="226292"/>
              </a:solidFill>
              <a:latin typeface="Trebuchet MS"/>
              <a:ea typeface="Trebuchet MS"/>
              <a:cs typeface="Trebuchet MS"/>
              <a:sym typeface="Trebuchet MS"/>
            </a:endParaRPr>
          </a:p>
          <a:p>
            <a:pPr marL="800100" marR="0" lvl="1" indent="-304800" algn="l" rtl="0">
              <a:spcBef>
                <a:spcPts val="0"/>
              </a:spcBef>
              <a:spcAft>
                <a:spcPts val="0"/>
              </a:spcAft>
              <a:buClr>
                <a:schemeClr val="dk2"/>
              </a:buClr>
              <a:buSzPts val="600"/>
              <a:buFont typeface="Noto Sans Symbols"/>
              <a:buNone/>
            </a:pPr>
            <a:endParaRPr sz="600" b="0" i="0" u="none" strike="noStrike" cap="none" dirty="0">
              <a:solidFill>
                <a:srgbClr val="226292"/>
              </a:solidFill>
              <a:latin typeface="Trebuchet MS"/>
              <a:ea typeface="Trebuchet MS"/>
              <a:cs typeface="Trebuchet MS"/>
              <a:sym typeface="Trebuchet MS"/>
            </a:endParaRPr>
          </a:p>
        </p:txBody>
      </p:sp>
      <p:sp>
        <p:nvSpPr>
          <p:cNvPr id="2" name="TextBox 1">
            <a:extLst>
              <a:ext uri="{FF2B5EF4-FFF2-40B4-BE49-F238E27FC236}">
                <a16:creationId xmlns:a16="http://schemas.microsoft.com/office/drawing/2014/main" id="{F9AB9420-0DBA-4D23-9A2E-182AAFC80E5F}"/>
              </a:ext>
            </a:extLst>
          </p:cNvPr>
          <p:cNvSpPr txBox="1"/>
          <p:nvPr/>
        </p:nvSpPr>
        <p:spPr>
          <a:xfrm>
            <a:off x="4578923" y="169277"/>
            <a:ext cx="398972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tx1"/>
                </a:solidFill>
                <a:latin typeface="Arial" panose="020B0604020202020204" pitchFamily="34" charset="0"/>
                <a:cs typeface="Arial" panose="020B0604020202020204" pitchFamily="34" charset="0"/>
              </a:rPr>
              <a:t>MICHIF</a:t>
            </a:r>
            <a:r>
              <a:rPr lang="en-US" dirty="0">
                <a:solidFill>
                  <a:schemeClr val="tx1"/>
                </a:solidFill>
                <a:latin typeface="Arial" panose="020B0604020202020204" pitchFamily="34" charset="0"/>
                <a:cs typeface="Arial" panose="020B0604020202020204" pitchFamily="34" charset="0"/>
              </a:rPr>
              <a:t>- Water bug/beetle- </a:t>
            </a:r>
            <a:r>
              <a:rPr lang="en-US" dirty="0">
                <a:solidFill>
                  <a:schemeClr val="tx1"/>
                </a:solidFill>
                <a:latin typeface="Arial" panose="020B0604020202020204" pitchFamily="34" charset="0"/>
                <a:ea typeface="Trebuchet MS"/>
                <a:cs typeface="Arial" panose="020B0604020202020204" pitchFamily="34" charset="0"/>
                <a:sym typeface="Trebuchet MS"/>
              </a:rPr>
              <a:t>lii </a:t>
            </a:r>
            <a:r>
              <a:rPr lang="en-US" dirty="0" err="1">
                <a:solidFill>
                  <a:schemeClr val="tx1"/>
                </a:solidFill>
                <a:latin typeface="Arial" panose="020B0604020202020204" pitchFamily="34" charset="0"/>
                <a:ea typeface="Trebuchet MS"/>
                <a:cs typeface="Arial" panose="020B0604020202020204" pitchFamily="34" charset="0"/>
                <a:sym typeface="Trebuchet MS"/>
              </a:rPr>
              <a:t>manichoosh</a:t>
            </a:r>
            <a:r>
              <a:rPr lang="en-US" dirty="0">
                <a:solidFill>
                  <a:schemeClr val="tx1"/>
                </a:solidFill>
                <a:latin typeface="Arial" panose="020B0604020202020204" pitchFamily="34" charset="0"/>
                <a:ea typeface="Trebuchet MS"/>
                <a:cs typeface="Arial" panose="020B0604020202020204" pitchFamily="34" charset="0"/>
                <a:sym typeface="Trebuchet MS"/>
              </a:rPr>
              <a:t> di loo</a:t>
            </a: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8DAC87B43FF04787E8798C4E306AF6" ma:contentTypeVersion="13" ma:contentTypeDescription="Create a new document." ma:contentTypeScope="" ma:versionID="5fa2ed6c851f72d041af98be4e45d92c">
  <xsd:schema xmlns:xsd="http://www.w3.org/2001/XMLSchema" xmlns:xs="http://www.w3.org/2001/XMLSchema" xmlns:p="http://schemas.microsoft.com/office/2006/metadata/properties" xmlns:ns3="d88afbc6-0730-4c5e-a6b3-3170f0d83f1b" xmlns:ns4="ac397de6-51d3-4a82-a91b-c1b1b2c94b97" targetNamespace="http://schemas.microsoft.com/office/2006/metadata/properties" ma:root="true" ma:fieldsID="d62489d020efdc6b2e17d442ba737818" ns3:_="" ns4:_="">
    <xsd:import namespace="d88afbc6-0730-4c5e-a6b3-3170f0d83f1b"/>
    <xsd:import namespace="ac397de6-51d3-4a82-a91b-c1b1b2c94b9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fbc6-0730-4c5e-a6b3-3170f0d83f1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397de6-51d3-4a82-a91b-c1b1b2c94b9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5B1C8A-EA18-4F72-8F51-BAE707CD9DF8}">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ac397de6-51d3-4a82-a91b-c1b1b2c94b97"/>
    <ds:schemaRef ds:uri="d88afbc6-0730-4c5e-a6b3-3170f0d83f1b"/>
    <ds:schemaRef ds:uri="http://purl.org/dc/dcmitype/"/>
  </ds:schemaRefs>
</ds:datastoreItem>
</file>

<file path=customXml/itemProps2.xml><?xml version="1.0" encoding="utf-8"?>
<ds:datastoreItem xmlns:ds="http://schemas.openxmlformats.org/officeDocument/2006/customXml" ds:itemID="{9DAAD570-CC34-4CA7-89DC-E27949B27C87}">
  <ds:schemaRefs>
    <ds:schemaRef ds:uri="http://schemas.microsoft.com/sharepoint/v3/contenttype/forms"/>
  </ds:schemaRefs>
</ds:datastoreItem>
</file>

<file path=customXml/itemProps3.xml><?xml version="1.0" encoding="utf-8"?>
<ds:datastoreItem xmlns:ds="http://schemas.openxmlformats.org/officeDocument/2006/customXml" ds:itemID="{78B1E9BC-B797-4CD6-8C97-651F357007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8afbc6-0730-4c5e-a6b3-3170f0d83f1b"/>
    <ds:schemaRef ds:uri="ac397de6-51d3-4a82-a91b-c1b1b2c94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3573</TotalTime>
  <Words>3497</Words>
  <Application>Microsoft Office PowerPoint</Application>
  <PresentationFormat>On-screen Show (4:3)</PresentationFormat>
  <Paragraphs>248</Paragraphs>
  <Slides>33</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Noto Sans Symbols</vt:lpstr>
      <vt:lpstr>Trebuchet MS</vt:lpstr>
      <vt:lpstr>Work Sans</vt:lpstr>
      <vt:lpstr>Source Sans Pro</vt:lpstr>
      <vt:lpstr>Century Schoolbook</vt:lpstr>
      <vt:lpstr>Fira Sans</vt:lpstr>
      <vt:lpstr>Calibri</vt:lpstr>
      <vt:lpstr>verdana</vt:lpstr>
      <vt:lpstr>Wingdings</vt:lpstr>
      <vt:lpstr>Arial</vt:lpstr>
      <vt:lpstr>Times New Roman</vt:lpstr>
      <vt:lpstr>Facet</vt:lpstr>
      <vt:lpstr>AQUATIC</vt:lpstr>
      <vt:lpstr>INSECT LARVAE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SNAIL &amp; LEECH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ALGAE</vt:lpstr>
      <vt:lpstr>ALGAE</vt:lpstr>
      <vt:lpstr>PowerPoint Presentation</vt:lpstr>
      <vt:lpstr>POND PLANTS</vt:lpstr>
      <vt:lpstr>BEAVERS &amp; MUSKRATS</vt:lpstr>
      <vt:lpstr>PowerPoint Presentation</vt:lpstr>
      <vt:lpstr>PowerPoint Presentation</vt:lpstr>
      <vt:lpstr>PowerPoint Presentation</vt:lpstr>
      <vt:lpstr>DUCKS</vt:lpstr>
      <vt:lpstr>PowerPoint Presentation</vt:lpstr>
      <vt:lpstr>PowerPoint Presentation</vt:lpstr>
      <vt:lpstr>PowerPoint Presentation</vt:lpstr>
      <vt:lpstr>PowerPoint Presentation</vt:lpstr>
      <vt:lpstr>PowerPoint Presentation</vt:lpstr>
      <vt:lpstr>WATER FOWL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AQUATIC</dc:title>
  <dc:creator>User</dc:creator>
  <cp:lastModifiedBy>Jessica Flahr</cp:lastModifiedBy>
  <cp:revision>46</cp:revision>
  <dcterms:modified xsi:type="dcterms:W3CDTF">2020-08-21T15:37:59Z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0x0101000C8DAC87B43FF04787E8798C4E306AF6</vt:lpwstr>
  </property>
</Properties>
</file>